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83" r:id="rId21"/>
    <p:sldId id="284" r:id="rId22"/>
    <p:sldId id="285" r:id="rId23"/>
    <p:sldId id="286" r:id="rId24"/>
    <p:sldId id="287" r:id="rId25"/>
    <p:sldId id="288" r:id="rId26"/>
    <p:sldId id="289" r:id="rId27"/>
    <p:sldId id="276" r:id="rId28"/>
    <p:sldId id="290" r:id="rId29"/>
    <p:sldId id="291" r:id="rId30"/>
    <p:sldId id="292" r:id="rId31"/>
    <p:sldId id="293" r:id="rId32"/>
    <p:sldId id="294" r:id="rId33"/>
    <p:sldId id="295" r:id="rId34"/>
    <p:sldId id="296" r:id="rId35"/>
    <p:sldId id="297" r:id="rId36"/>
    <p:sldId id="298" r:id="rId37"/>
    <p:sldId id="299" r:id="rId38"/>
    <p:sldId id="301" r:id="rId39"/>
    <p:sldId id="302" r:id="rId40"/>
    <p:sldId id="303" r:id="rId41"/>
    <p:sldId id="277" r:id="rId42"/>
    <p:sldId id="278" r:id="rId43"/>
    <p:sldId id="279" r:id="rId44"/>
    <p:sldId id="280" r:id="rId45"/>
    <p:sldId id="281" r:id="rId46"/>
    <p:sldId id="282" r:id="rId47"/>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306"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7.9475308641975315E-2"/>
          <c:y val="0.14745047040239462"/>
          <c:w val="0.90432098765432101"/>
          <c:h val="0.8525495164367336"/>
        </c:manualLayout>
      </c:layout>
      <c:pie3DChart>
        <c:varyColors val="1"/>
        <c:ser>
          <c:idx val="0"/>
          <c:order val="0"/>
          <c:tx>
            <c:strRef>
              <c:f>Sheet1!$B$1</c:f>
              <c:strCache>
                <c:ptCount val="1"/>
                <c:pt idx="0">
                  <c:v>人口比例</c:v>
                </c:pt>
              </c:strCache>
            </c:strRef>
          </c:tx>
          <c:dPt>
            <c:idx val="1"/>
            <c:bubble3D val="0"/>
            <c:spPr>
              <a:solidFill>
                <a:srgbClr val="92D050"/>
              </a:solidFill>
            </c:spPr>
          </c:dPt>
          <c:dLbls>
            <c:dLbl>
              <c:idx val="0"/>
              <c:spPr/>
              <c:txPr>
                <a:bodyPr/>
                <a:lstStyle/>
                <a:p>
                  <a:pPr>
                    <a:defRPr sz="1200">
                      <a:latin typeface="微軟正黑體 Light" pitchFamily="34" charset="-120"/>
                      <a:ea typeface="微軟正黑體 Light" pitchFamily="34" charset="-120"/>
                      <a:cs typeface="微軟正黑體 Light" pitchFamily="34" charset="-120"/>
                    </a:defRPr>
                  </a:pPr>
                  <a:endParaRPr lang="zh-TW"/>
                </a:p>
              </c:txPr>
              <c:showLegendKey val="0"/>
              <c:showVal val="1"/>
              <c:showCatName val="1"/>
              <c:showSerName val="0"/>
              <c:showPercent val="0"/>
              <c:showBubbleSize val="0"/>
            </c:dLbl>
            <c:dLbl>
              <c:idx val="1"/>
              <c:spPr/>
              <c:txPr>
                <a:bodyPr/>
                <a:lstStyle/>
                <a:p>
                  <a:pPr>
                    <a:defRPr sz="1200">
                      <a:latin typeface="微軟正黑體 Light" pitchFamily="34" charset="-120"/>
                      <a:ea typeface="微軟正黑體 Light" pitchFamily="34" charset="-120"/>
                      <a:cs typeface="微軟正黑體 Light" pitchFamily="34" charset="-120"/>
                    </a:defRPr>
                  </a:pPr>
                  <a:endParaRPr lang="zh-TW"/>
                </a:p>
              </c:txPr>
              <c:showLegendKey val="0"/>
              <c:showVal val="1"/>
              <c:showCatName val="1"/>
              <c:showSerName val="0"/>
              <c:showPercent val="0"/>
              <c:showBubbleSize val="0"/>
            </c:dLbl>
            <c:dLbl>
              <c:idx val="2"/>
              <c:spPr/>
              <c:txPr>
                <a:bodyPr/>
                <a:lstStyle/>
                <a:p>
                  <a:pPr>
                    <a:defRPr sz="1200">
                      <a:latin typeface="微軟正黑體 Light" pitchFamily="34" charset="-120"/>
                      <a:ea typeface="微軟正黑體 Light" pitchFamily="34" charset="-120"/>
                      <a:cs typeface="微軟正黑體 Light" pitchFamily="34" charset="-120"/>
                    </a:defRPr>
                  </a:pPr>
                  <a:endParaRPr lang="zh-TW"/>
                </a:p>
              </c:txPr>
              <c:showLegendKey val="0"/>
              <c:showVal val="1"/>
              <c:showCatName val="1"/>
              <c:showSerName val="0"/>
              <c:showPercent val="0"/>
              <c:showBubbleSize val="0"/>
            </c:dLbl>
            <c:dLbl>
              <c:idx val="3"/>
              <c:spPr/>
              <c:txPr>
                <a:bodyPr/>
                <a:lstStyle/>
                <a:p>
                  <a:pPr>
                    <a:defRPr sz="1200">
                      <a:latin typeface="微軟正黑體 Light" pitchFamily="34" charset="-120"/>
                      <a:ea typeface="微軟正黑體 Light" pitchFamily="34" charset="-120"/>
                      <a:cs typeface="微軟正黑體 Light" pitchFamily="34" charset="-120"/>
                    </a:defRPr>
                  </a:pPr>
                  <a:endParaRPr lang="zh-TW"/>
                </a:p>
              </c:txPr>
              <c:showLegendKey val="0"/>
              <c:showVal val="1"/>
              <c:showCatName val="1"/>
              <c:showSerName val="0"/>
              <c:showPercent val="0"/>
              <c:showBubbleSize val="0"/>
            </c:dLbl>
            <c:txPr>
              <a:bodyPr/>
              <a:lstStyle/>
              <a:p>
                <a:pPr>
                  <a:defRPr sz="1600">
                    <a:latin typeface="微軟正黑體 Light" pitchFamily="34" charset="-120"/>
                    <a:ea typeface="微軟正黑體 Light" pitchFamily="34" charset="-120"/>
                    <a:cs typeface="微軟正黑體 Light" pitchFamily="34" charset="-120"/>
                  </a:defRPr>
                </a:pPr>
                <a:endParaRPr lang="zh-TW"/>
              </a:p>
            </c:txPr>
            <c:showLegendKey val="0"/>
            <c:showVal val="1"/>
            <c:showCatName val="1"/>
            <c:showSerName val="0"/>
            <c:showPercent val="0"/>
            <c:showBubbleSize val="0"/>
            <c:showLeaderLines val="1"/>
          </c:dLbls>
          <c:cat>
            <c:strRef>
              <c:f>Sheet1!$A$2:$A$3</c:f>
              <c:strCache>
                <c:ptCount val="2"/>
                <c:pt idx="0">
                  <c:v>都會區</c:v>
                </c:pt>
                <c:pt idx="1">
                  <c:v>非都會區</c:v>
                </c:pt>
              </c:strCache>
            </c:strRef>
          </c:cat>
          <c:val>
            <c:numRef>
              <c:f>Sheet1!$B$2:$B$3</c:f>
              <c:numCache>
                <c:formatCode>0.00%</c:formatCode>
                <c:ptCount val="2"/>
                <c:pt idx="0">
                  <c:v>0.78</c:v>
                </c:pt>
                <c:pt idx="1">
                  <c:v>0.22</c:v>
                </c:pt>
              </c:numCache>
            </c:numRef>
          </c:val>
        </c:ser>
        <c:dLbls>
          <c:showLegendKey val="0"/>
          <c:showVal val="1"/>
          <c:showCatName val="1"/>
          <c:showSerName val="0"/>
          <c:showPercent val="0"/>
          <c:showBubbleSize val="0"/>
          <c:showLeaderLines val="1"/>
        </c:dLbls>
      </c:pie3DChart>
    </c:plotArea>
    <c:plotVisOnly val="1"/>
    <c:dispBlanksAs val="zero"/>
    <c:showDLblsOverMax val="0"/>
  </c:chart>
  <c:txPr>
    <a:bodyPr/>
    <a:lstStyle/>
    <a:p>
      <a:pPr>
        <a:defRPr sz="1800"/>
      </a:pPr>
      <a:endParaRPr lang="zh-TW"/>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7.9475308641975315E-2"/>
          <c:y val="0.14745047040239476"/>
          <c:w val="0.90432098765432101"/>
          <c:h val="0.85254951643673382"/>
        </c:manualLayout>
      </c:layout>
      <c:pie3DChart>
        <c:varyColors val="1"/>
        <c:ser>
          <c:idx val="0"/>
          <c:order val="0"/>
          <c:tx>
            <c:strRef>
              <c:f>Sheet1!$B$1</c:f>
              <c:strCache>
                <c:ptCount val="1"/>
                <c:pt idx="0">
                  <c:v>人口比例</c:v>
                </c:pt>
              </c:strCache>
            </c:strRef>
          </c:tx>
          <c:dPt>
            <c:idx val="1"/>
            <c:bubble3D val="0"/>
            <c:spPr>
              <a:solidFill>
                <a:srgbClr val="92D050"/>
              </a:solidFill>
            </c:spPr>
          </c:dPt>
          <c:dLbls>
            <c:dLbl>
              <c:idx val="0"/>
              <c:spPr/>
              <c:txPr>
                <a:bodyPr/>
                <a:lstStyle/>
                <a:p>
                  <a:pPr>
                    <a:defRPr sz="1200">
                      <a:latin typeface="微軟正黑體 Light" pitchFamily="34" charset="-120"/>
                      <a:ea typeface="微軟正黑體 Light" pitchFamily="34" charset="-120"/>
                      <a:cs typeface="微軟正黑體 Light" pitchFamily="34" charset="-120"/>
                    </a:defRPr>
                  </a:pPr>
                  <a:endParaRPr lang="zh-TW"/>
                </a:p>
              </c:txPr>
              <c:showLegendKey val="0"/>
              <c:showVal val="1"/>
              <c:showCatName val="1"/>
              <c:showSerName val="0"/>
              <c:showPercent val="0"/>
              <c:showBubbleSize val="0"/>
            </c:dLbl>
            <c:dLbl>
              <c:idx val="1"/>
              <c:spPr/>
              <c:txPr>
                <a:bodyPr/>
                <a:lstStyle/>
                <a:p>
                  <a:pPr>
                    <a:defRPr sz="1200">
                      <a:latin typeface="微軟正黑體 Light" pitchFamily="34" charset="-120"/>
                      <a:ea typeface="微軟正黑體 Light" pitchFamily="34" charset="-120"/>
                      <a:cs typeface="微軟正黑體 Light" pitchFamily="34" charset="-120"/>
                    </a:defRPr>
                  </a:pPr>
                  <a:endParaRPr lang="zh-TW"/>
                </a:p>
              </c:txPr>
              <c:showLegendKey val="0"/>
              <c:showVal val="1"/>
              <c:showCatName val="1"/>
              <c:showSerName val="0"/>
              <c:showPercent val="0"/>
              <c:showBubbleSize val="0"/>
            </c:dLbl>
            <c:dLbl>
              <c:idx val="2"/>
              <c:spPr/>
              <c:txPr>
                <a:bodyPr/>
                <a:lstStyle/>
                <a:p>
                  <a:pPr>
                    <a:defRPr sz="1200">
                      <a:latin typeface="微軟正黑體 Light" pitchFamily="34" charset="-120"/>
                      <a:ea typeface="微軟正黑體 Light" pitchFamily="34" charset="-120"/>
                      <a:cs typeface="微軟正黑體 Light" pitchFamily="34" charset="-120"/>
                    </a:defRPr>
                  </a:pPr>
                  <a:endParaRPr lang="zh-TW"/>
                </a:p>
              </c:txPr>
              <c:showLegendKey val="0"/>
              <c:showVal val="1"/>
              <c:showCatName val="1"/>
              <c:showSerName val="0"/>
              <c:showPercent val="0"/>
              <c:showBubbleSize val="0"/>
            </c:dLbl>
            <c:dLbl>
              <c:idx val="3"/>
              <c:spPr/>
              <c:txPr>
                <a:bodyPr/>
                <a:lstStyle/>
                <a:p>
                  <a:pPr>
                    <a:defRPr sz="1200">
                      <a:latin typeface="微軟正黑體 Light" pitchFamily="34" charset="-120"/>
                      <a:ea typeface="微軟正黑體 Light" pitchFamily="34" charset="-120"/>
                      <a:cs typeface="微軟正黑體 Light" pitchFamily="34" charset="-120"/>
                    </a:defRPr>
                  </a:pPr>
                  <a:endParaRPr lang="zh-TW"/>
                </a:p>
              </c:txPr>
              <c:showLegendKey val="0"/>
              <c:showVal val="1"/>
              <c:showCatName val="1"/>
              <c:showSerName val="0"/>
              <c:showPercent val="0"/>
              <c:showBubbleSize val="0"/>
            </c:dLbl>
            <c:txPr>
              <a:bodyPr/>
              <a:lstStyle/>
              <a:p>
                <a:pPr>
                  <a:defRPr sz="1600">
                    <a:latin typeface="微軟正黑體 Light" pitchFamily="34" charset="-120"/>
                    <a:ea typeface="微軟正黑體 Light" pitchFamily="34" charset="-120"/>
                    <a:cs typeface="微軟正黑體 Light" pitchFamily="34" charset="-120"/>
                  </a:defRPr>
                </a:pPr>
                <a:endParaRPr lang="zh-TW"/>
              </a:p>
            </c:txPr>
            <c:showLegendKey val="0"/>
            <c:showVal val="1"/>
            <c:showCatName val="1"/>
            <c:showSerName val="0"/>
            <c:showPercent val="0"/>
            <c:showBubbleSize val="0"/>
            <c:showLeaderLines val="1"/>
          </c:dLbls>
          <c:cat>
            <c:strRef>
              <c:f>Sheet1!$A$2:$A$3</c:f>
              <c:strCache>
                <c:ptCount val="2"/>
                <c:pt idx="0">
                  <c:v>都會區</c:v>
                </c:pt>
                <c:pt idx="1">
                  <c:v>非都會區</c:v>
                </c:pt>
              </c:strCache>
            </c:strRef>
          </c:cat>
          <c:val>
            <c:numRef>
              <c:f>Sheet1!$B$2:$B$3</c:f>
              <c:numCache>
                <c:formatCode>0.00%</c:formatCode>
                <c:ptCount val="2"/>
                <c:pt idx="0">
                  <c:v>0.55000000000000004</c:v>
                </c:pt>
                <c:pt idx="1">
                  <c:v>0.45</c:v>
                </c:pt>
              </c:numCache>
            </c:numRef>
          </c:val>
        </c:ser>
        <c:dLbls>
          <c:showLegendKey val="0"/>
          <c:showVal val="1"/>
          <c:showCatName val="1"/>
          <c:showSerName val="0"/>
          <c:showPercent val="0"/>
          <c:showBubbleSize val="0"/>
          <c:showLeaderLines val="1"/>
        </c:dLbls>
      </c:pie3DChart>
    </c:plotArea>
    <c:plotVisOnly val="1"/>
    <c:dispBlanksAs val="zero"/>
    <c:showDLblsOverMax val="0"/>
  </c:chart>
  <c:txPr>
    <a:bodyPr/>
    <a:lstStyle/>
    <a:p>
      <a:pPr>
        <a:defRPr sz="1800"/>
      </a:pPr>
      <a:endParaRPr lang="zh-TW"/>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7.9475308641975315E-2"/>
          <c:y val="0.14745047040239451"/>
          <c:w val="0.90432098765432101"/>
          <c:h val="0.85254951643673316"/>
        </c:manualLayout>
      </c:layout>
      <c:pie3DChart>
        <c:varyColors val="1"/>
        <c:ser>
          <c:idx val="0"/>
          <c:order val="0"/>
          <c:tx>
            <c:strRef>
              <c:f>Sheet1!$B$1</c:f>
              <c:strCache>
                <c:ptCount val="1"/>
                <c:pt idx="0">
                  <c:v>人口比例</c:v>
                </c:pt>
              </c:strCache>
            </c:strRef>
          </c:tx>
          <c:dLbls>
            <c:txPr>
              <a:bodyPr/>
              <a:lstStyle/>
              <a:p>
                <a:pPr>
                  <a:defRPr sz="1600">
                    <a:latin typeface="微軟正黑體 Light" pitchFamily="34" charset="-120"/>
                    <a:ea typeface="微軟正黑體 Light" pitchFamily="34" charset="-120"/>
                    <a:cs typeface="微軟正黑體 Light" pitchFamily="34" charset="-120"/>
                  </a:defRPr>
                </a:pPr>
                <a:endParaRPr lang="zh-TW"/>
              </a:p>
            </c:txPr>
            <c:showLegendKey val="0"/>
            <c:showVal val="1"/>
            <c:showCatName val="1"/>
            <c:showSerName val="0"/>
            <c:showPercent val="0"/>
            <c:showBubbleSize val="0"/>
            <c:showLeaderLines val="1"/>
          </c:dLbls>
          <c:cat>
            <c:strRef>
              <c:f>Sheet1!$A$2:$A$5</c:f>
              <c:strCache>
                <c:ptCount val="4"/>
                <c:pt idx="0">
                  <c:v>六都</c:v>
                </c:pt>
                <c:pt idx="1">
                  <c:v>三市</c:v>
                </c:pt>
                <c:pt idx="2">
                  <c:v>農業縣</c:v>
                </c:pt>
                <c:pt idx="3">
                  <c:v>外島</c:v>
                </c:pt>
              </c:strCache>
            </c:strRef>
          </c:cat>
          <c:val>
            <c:numRef>
              <c:f>Sheet1!$B$2:$B$5</c:f>
              <c:numCache>
                <c:formatCode>0.00%</c:formatCode>
                <c:ptCount val="4"/>
                <c:pt idx="0">
                  <c:v>0.69208000000000003</c:v>
                </c:pt>
                <c:pt idx="1">
                  <c:v>4.5920000000000002E-2</c:v>
                </c:pt>
                <c:pt idx="2">
                  <c:v>0.25563000000000002</c:v>
                </c:pt>
                <c:pt idx="3">
                  <c:v>6.3700000000000119E-3</c:v>
                </c:pt>
              </c:numCache>
            </c:numRef>
          </c:val>
        </c:ser>
        <c:dLbls>
          <c:showLegendKey val="0"/>
          <c:showVal val="1"/>
          <c:showCatName val="1"/>
          <c:showSerName val="0"/>
          <c:showPercent val="0"/>
          <c:showBubbleSize val="0"/>
          <c:showLeaderLines val="1"/>
        </c:dLbls>
      </c:pie3DChart>
    </c:plotArea>
    <c:plotVisOnly val="1"/>
    <c:dispBlanksAs val="zero"/>
    <c:showDLblsOverMax val="0"/>
  </c:chart>
  <c:txPr>
    <a:bodyPr/>
    <a:lstStyle/>
    <a:p>
      <a:pPr>
        <a:defRPr sz="1800"/>
      </a:pPr>
      <a:endParaRPr lang="zh-TW"/>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7.9475308641975315E-2"/>
          <c:y val="0.10365976002298122"/>
          <c:w val="0.90432098765432101"/>
          <c:h val="0.85254951643673293"/>
        </c:manualLayout>
      </c:layout>
      <c:pie3DChart>
        <c:varyColors val="1"/>
        <c:ser>
          <c:idx val="0"/>
          <c:order val="0"/>
          <c:tx>
            <c:strRef>
              <c:f>Sheet1!$B$1</c:f>
              <c:strCache>
                <c:ptCount val="1"/>
                <c:pt idx="0">
                  <c:v>人口比例</c:v>
                </c:pt>
              </c:strCache>
            </c:strRef>
          </c:tx>
          <c:dLbls>
            <c:txPr>
              <a:bodyPr/>
              <a:lstStyle/>
              <a:p>
                <a:pPr>
                  <a:defRPr sz="1600">
                    <a:latin typeface="微軟正黑體 Light" pitchFamily="34" charset="-120"/>
                    <a:ea typeface="微軟正黑體 Light" pitchFamily="34" charset="-120"/>
                    <a:cs typeface="微軟正黑體 Light" pitchFamily="34" charset="-120"/>
                  </a:defRPr>
                </a:pPr>
                <a:endParaRPr lang="zh-TW"/>
              </a:p>
            </c:txPr>
            <c:showLegendKey val="0"/>
            <c:showVal val="1"/>
            <c:showCatName val="1"/>
            <c:showSerName val="0"/>
            <c:showPercent val="0"/>
            <c:showBubbleSize val="0"/>
            <c:showLeaderLines val="1"/>
          </c:dLbls>
          <c:cat>
            <c:strRef>
              <c:f>Sheet1!$A$2:$A$6</c:f>
              <c:strCache>
                <c:ptCount val="5"/>
                <c:pt idx="0">
                  <c:v>北部地區</c:v>
                </c:pt>
                <c:pt idx="1">
                  <c:v>中部地區</c:v>
                </c:pt>
                <c:pt idx="2">
                  <c:v>南部地區</c:v>
                </c:pt>
                <c:pt idx="3">
                  <c:v>東部地區</c:v>
                </c:pt>
                <c:pt idx="4">
                  <c:v>外島地區</c:v>
                </c:pt>
              </c:strCache>
            </c:strRef>
          </c:cat>
          <c:val>
            <c:numRef>
              <c:f>Sheet1!$B$2:$B$6</c:f>
              <c:numCache>
                <c:formatCode>0.00%</c:formatCode>
                <c:ptCount val="5"/>
                <c:pt idx="0">
                  <c:v>0.45313000000000003</c:v>
                </c:pt>
                <c:pt idx="1">
                  <c:v>0.24665999999999999</c:v>
                </c:pt>
                <c:pt idx="2">
                  <c:v>0.27048000000000055</c:v>
                </c:pt>
                <c:pt idx="3">
                  <c:v>2.3259999999999999E-2</c:v>
                </c:pt>
                <c:pt idx="4">
                  <c:v>6.3700000000000119E-3</c:v>
                </c:pt>
              </c:numCache>
            </c:numRef>
          </c:val>
        </c:ser>
        <c:dLbls>
          <c:showLegendKey val="0"/>
          <c:showVal val="1"/>
          <c:showCatName val="1"/>
          <c:showSerName val="0"/>
          <c:showPercent val="0"/>
          <c:showBubbleSize val="0"/>
          <c:showLeaderLines val="1"/>
        </c:dLbls>
      </c:pie3DChart>
    </c:plotArea>
    <c:plotVisOnly val="1"/>
    <c:dispBlanksAs val="zero"/>
    <c:showDLblsOverMax val="0"/>
  </c:chart>
  <c:txPr>
    <a:bodyPr/>
    <a:lstStyle/>
    <a:p>
      <a:pPr>
        <a:defRPr sz="1800"/>
      </a:pPr>
      <a:endParaRPr lang="zh-TW"/>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perspective val="30"/>
    </c:view3D>
    <c:floor>
      <c:thickness val="0"/>
    </c:floor>
    <c:sideWall>
      <c:thickness val="0"/>
    </c:sideWall>
    <c:backWall>
      <c:thickness val="0"/>
    </c:backWall>
    <c:plotArea>
      <c:layout>
        <c:manualLayout>
          <c:layoutTarget val="inner"/>
          <c:xMode val="edge"/>
          <c:yMode val="edge"/>
          <c:x val="8.4827537182852464E-2"/>
          <c:y val="4.6441747961435957E-2"/>
          <c:w val="0.83284262904636908"/>
          <c:h val="0.83343656720685177"/>
        </c:manualLayout>
      </c:layout>
      <c:bar3DChart>
        <c:barDir val="col"/>
        <c:grouping val="clustered"/>
        <c:varyColors val="0"/>
        <c:ser>
          <c:idx val="0"/>
          <c:order val="0"/>
          <c:tx>
            <c:strRef>
              <c:f>Sheet1!$B$1</c:f>
              <c:strCache>
                <c:ptCount val="1"/>
                <c:pt idx="0">
                  <c:v>1970</c:v>
                </c:pt>
              </c:strCache>
            </c:strRef>
          </c:tx>
          <c:invertIfNegative val="0"/>
          <c:cat>
            <c:strRef>
              <c:f>Sheet1!$A$2:$A$8</c:f>
              <c:strCache>
                <c:ptCount val="7"/>
                <c:pt idx="0">
                  <c:v>新北市</c:v>
                </c:pt>
                <c:pt idx="1">
                  <c:v>臺北市</c:v>
                </c:pt>
                <c:pt idx="2">
                  <c:v>桃園市</c:v>
                </c:pt>
                <c:pt idx="3">
                  <c:v>基隆市</c:v>
                </c:pt>
                <c:pt idx="4">
                  <c:v>新竹市</c:v>
                </c:pt>
                <c:pt idx="5">
                  <c:v>新竹縣</c:v>
                </c:pt>
                <c:pt idx="6">
                  <c:v>宜蘭縣</c:v>
                </c:pt>
              </c:strCache>
            </c:strRef>
          </c:cat>
          <c:val>
            <c:numRef>
              <c:f>Sheet1!$B$2:$B$8</c:f>
              <c:numCache>
                <c:formatCode>General</c:formatCode>
                <c:ptCount val="7"/>
                <c:pt idx="0">
                  <c:v>1240576</c:v>
                </c:pt>
                <c:pt idx="1">
                  <c:v>1769568</c:v>
                </c:pt>
                <c:pt idx="2">
                  <c:v>726750</c:v>
                </c:pt>
                <c:pt idx="3">
                  <c:v>324040</c:v>
                </c:pt>
                <c:pt idx="6">
                  <c:v>412787</c:v>
                </c:pt>
              </c:numCache>
            </c:numRef>
          </c:val>
        </c:ser>
        <c:ser>
          <c:idx val="1"/>
          <c:order val="1"/>
          <c:tx>
            <c:strRef>
              <c:f>Sheet1!$C$1</c:f>
              <c:strCache>
                <c:ptCount val="1"/>
                <c:pt idx="0">
                  <c:v>1980</c:v>
                </c:pt>
              </c:strCache>
            </c:strRef>
          </c:tx>
          <c:invertIfNegative val="0"/>
          <c:cat>
            <c:strRef>
              <c:f>Sheet1!$A$2:$A$8</c:f>
              <c:strCache>
                <c:ptCount val="7"/>
                <c:pt idx="0">
                  <c:v>新北市</c:v>
                </c:pt>
                <c:pt idx="1">
                  <c:v>臺北市</c:v>
                </c:pt>
                <c:pt idx="2">
                  <c:v>桃園市</c:v>
                </c:pt>
                <c:pt idx="3">
                  <c:v>基隆市</c:v>
                </c:pt>
                <c:pt idx="4">
                  <c:v>新竹市</c:v>
                </c:pt>
                <c:pt idx="5">
                  <c:v>新竹縣</c:v>
                </c:pt>
                <c:pt idx="6">
                  <c:v>宜蘭縣</c:v>
                </c:pt>
              </c:strCache>
            </c:strRef>
          </c:cat>
          <c:val>
            <c:numRef>
              <c:f>Sheet1!$C$2:$C$8</c:f>
              <c:numCache>
                <c:formatCode>General</c:formatCode>
                <c:ptCount val="7"/>
                <c:pt idx="0">
                  <c:v>2258757</c:v>
                </c:pt>
                <c:pt idx="1">
                  <c:v>2220427</c:v>
                </c:pt>
                <c:pt idx="2">
                  <c:v>1052800</c:v>
                </c:pt>
                <c:pt idx="3">
                  <c:v>344867</c:v>
                </c:pt>
                <c:pt idx="6">
                  <c:v>442988</c:v>
                </c:pt>
              </c:numCache>
            </c:numRef>
          </c:val>
        </c:ser>
        <c:ser>
          <c:idx val="2"/>
          <c:order val="2"/>
          <c:tx>
            <c:strRef>
              <c:f>Sheet1!$D$1</c:f>
              <c:strCache>
                <c:ptCount val="1"/>
                <c:pt idx="0">
                  <c:v>1990</c:v>
                </c:pt>
              </c:strCache>
            </c:strRef>
          </c:tx>
          <c:invertIfNegative val="0"/>
          <c:cat>
            <c:strRef>
              <c:f>Sheet1!$A$2:$A$8</c:f>
              <c:strCache>
                <c:ptCount val="7"/>
                <c:pt idx="0">
                  <c:v>新北市</c:v>
                </c:pt>
                <c:pt idx="1">
                  <c:v>臺北市</c:v>
                </c:pt>
                <c:pt idx="2">
                  <c:v>桃園市</c:v>
                </c:pt>
                <c:pt idx="3">
                  <c:v>基隆市</c:v>
                </c:pt>
                <c:pt idx="4">
                  <c:v>新竹市</c:v>
                </c:pt>
                <c:pt idx="5">
                  <c:v>新竹縣</c:v>
                </c:pt>
                <c:pt idx="6">
                  <c:v>宜蘭縣</c:v>
                </c:pt>
              </c:strCache>
            </c:strRef>
          </c:cat>
          <c:val>
            <c:numRef>
              <c:f>Sheet1!$D$2:$D$8</c:f>
              <c:numCache>
                <c:formatCode>General</c:formatCode>
                <c:ptCount val="7"/>
                <c:pt idx="0">
                  <c:v>3048034</c:v>
                </c:pt>
                <c:pt idx="1">
                  <c:v>2719659</c:v>
                </c:pt>
                <c:pt idx="2">
                  <c:v>1355175</c:v>
                </c:pt>
                <c:pt idx="3">
                  <c:v>352919</c:v>
                </c:pt>
                <c:pt idx="4">
                  <c:v>324426</c:v>
                </c:pt>
                <c:pt idx="5">
                  <c:v>374492</c:v>
                </c:pt>
                <c:pt idx="6">
                  <c:v>450943</c:v>
                </c:pt>
              </c:numCache>
            </c:numRef>
          </c:val>
        </c:ser>
        <c:ser>
          <c:idx val="3"/>
          <c:order val="3"/>
          <c:tx>
            <c:strRef>
              <c:f>Sheet1!$E$1</c:f>
              <c:strCache>
                <c:ptCount val="1"/>
                <c:pt idx="0">
                  <c:v>2000</c:v>
                </c:pt>
              </c:strCache>
            </c:strRef>
          </c:tx>
          <c:invertIfNegative val="0"/>
          <c:cat>
            <c:strRef>
              <c:f>Sheet1!$A$2:$A$8</c:f>
              <c:strCache>
                <c:ptCount val="7"/>
                <c:pt idx="0">
                  <c:v>新北市</c:v>
                </c:pt>
                <c:pt idx="1">
                  <c:v>臺北市</c:v>
                </c:pt>
                <c:pt idx="2">
                  <c:v>桃園市</c:v>
                </c:pt>
                <c:pt idx="3">
                  <c:v>基隆市</c:v>
                </c:pt>
                <c:pt idx="4">
                  <c:v>新竹市</c:v>
                </c:pt>
                <c:pt idx="5">
                  <c:v>新竹縣</c:v>
                </c:pt>
                <c:pt idx="6">
                  <c:v>宜蘭縣</c:v>
                </c:pt>
              </c:strCache>
            </c:strRef>
          </c:cat>
          <c:val>
            <c:numRef>
              <c:f>Sheet1!$E$2:$E$8</c:f>
              <c:numCache>
                <c:formatCode>General</c:formatCode>
                <c:ptCount val="7"/>
                <c:pt idx="0">
                  <c:v>3567896</c:v>
                </c:pt>
                <c:pt idx="1">
                  <c:v>2646474</c:v>
                </c:pt>
                <c:pt idx="2">
                  <c:v>1732617</c:v>
                </c:pt>
                <c:pt idx="3">
                  <c:v>388425</c:v>
                </c:pt>
                <c:pt idx="4">
                  <c:v>368439</c:v>
                </c:pt>
                <c:pt idx="5">
                  <c:v>439713</c:v>
                </c:pt>
                <c:pt idx="6">
                  <c:v>465186</c:v>
                </c:pt>
              </c:numCache>
            </c:numRef>
          </c:val>
        </c:ser>
        <c:ser>
          <c:idx val="4"/>
          <c:order val="4"/>
          <c:tx>
            <c:strRef>
              <c:f>Sheet1!$F$1</c:f>
              <c:strCache>
                <c:ptCount val="1"/>
                <c:pt idx="0">
                  <c:v>2010</c:v>
                </c:pt>
              </c:strCache>
            </c:strRef>
          </c:tx>
          <c:invertIfNegative val="0"/>
          <c:cat>
            <c:strRef>
              <c:f>Sheet1!$A$2:$A$8</c:f>
              <c:strCache>
                <c:ptCount val="7"/>
                <c:pt idx="0">
                  <c:v>新北市</c:v>
                </c:pt>
                <c:pt idx="1">
                  <c:v>臺北市</c:v>
                </c:pt>
                <c:pt idx="2">
                  <c:v>桃園市</c:v>
                </c:pt>
                <c:pt idx="3">
                  <c:v>基隆市</c:v>
                </c:pt>
                <c:pt idx="4">
                  <c:v>新竹市</c:v>
                </c:pt>
                <c:pt idx="5">
                  <c:v>新竹縣</c:v>
                </c:pt>
                <c:pt idx="6">
                  <c:v>宜蘭縣</c:v>
                </c:pt>
              </c:strCache>
            </c:strRef>
          </c:cat>
          <c:val>
            <c:numRef>
              <c:f>Sheet1!$F$2:$F$8</c:f>
              <c:numCache>
                <c:formatCode>General</c:formatCode>
                <c:ptCount val="7"/>
                <c:pt idx="0">
                  <c:v>3897367</c:v>
                </c:pt>
                <c:pt idx="1">
                  <c:v>2618772</c:v>
                </c:pt>
                <c:pt idx="2">
                  <c:v>2002060</c:v>
                </c:pt>
                <c:pt idx="3">
                  <c:v>384134</c:v>
                </c:pt>
                <c:pt idx="4">
                  <c:v>425344</c:v>
                </c:pt>
                <c:pt idx="5">
                  <c:v>513015</c:v>
                </c:pt>
                <c:pt idx="6">
                  <c:v>460486</c:v>
                </c:pt>
              </c:numCache>
            </c:numRef>
          </c:val>
        </c:ser>
        <c:dLbls>
          <c:showLegendKey val="0"/>
          <c:showVal val="0"/>
          <c:showCatName val="0"/>
          <c:showSerName val="0"/>
          <c:showPercent val="0"/>
          <c:showBubbleSize val="0"/>
        </c:dLbls>
        <c:gapWidth val="150"/>
        <c:shape val="box"/>
        <c:axId val="133085824"/>
        <c:axId val="133173632"/>
        <c:axId val="0"/>
      </c:bar3DChart>
      <c:catAx>
        <c:axId val="133085824"/>
        <c:scaling>
          <c:orientation val="minMax"/>
        </c:scaling>
        <c:delete val="0"/>
        <c:axPos val="b"/>
        <c:majorTickMark val="out"/>
        <c:minorTickMark val="none"/>
        <c:tickLblPos val="nextTo"/>
        <c:txPr>
          <a:bodyPr/>
          <a:lstStyle/>
          <a:p>
            <a:pPr>
              <a:defRPr sz="1400">
                <a:latin typeface="微軟正黑體 Light" pitchFamily="34" charset="-120"/>
                <a:ea typeface="微軟正黑體 Light" pitchFamily="34" charset="-120"/>
                <a:cs typeface="微軟正黑體 Light" pitchFamily="34" charset="-120"/>
              </a:defRPr>
            </a:pPr>
            <a:endParaRPr lang="zh-TW"/>
          </a:p>
        </c:txPr>
        <c:crossAx val="133173632"/>
        <c:crosses val="autoZero"/>
        <c:auto val="1"/>
        <c:lblAlgn val="ctr"/>
        <c:lblOffset val="100"/>
        <c:noMultiLvlLbl val="0"/>
      </c:catAx>
      <c:valAx>
        <c:axId val="133173632"/>
        <c:scaling>
          <c:orientation val="minMax"/>
        </c:scaling>
        <c:delete val="0"/>
        <c:axPos val="l"/>
        <c:majorGridlines/>
        <c:numFmt formatCode="General" sourceLinked="1"/>
        <c:majorTickMark val="out"/>
        <c:minorTickMark val="none"/>
        <c:tickLblPos val="nextTo"/>
        <c:txPr>
          <a:bodyPr/>
          <a:lstStyle/>
          <a:p>
            <a:pPr>
              <a:defRPr sz="1200">
                <a:latin typeface="微軟正黑體 Light" pitchFamily="34" charset="-120"/>
                <a:ea typeface="微軟正黑體 Light" pitchFamily="34" charset="-120"/>
                <a:cs typeface="微軟正黑體 Light" pitchFamily="34" charset="-120"/>
              </a:defRPr>
            </a:pPr>
            <a:endParaRPr lang="zh-TW"/>
          </a:p>
        </c:txPr>
        <c:crossAx val="133085824"/>
        <c:crosses val="autoZero"/>
        <c:crossBetween val="between"/>
      </c:valAx>
    </c:plotArea>
    <c:legend>
      <c:legendPos val="r"/>
      <c:layout/>
      <c:overlay val="0"/>
      <c:txPr>
        <a:bodyPr/>
        <a:lstStyle/>
        <a:p>
          <a:pPr>
            <a:defRPr sz="1600">
              <a:latin typeface="微軟正黑體 Light" pitchFamily="34" charset="-120"/>
              <a:ea typeface="微軟正黑體 Light" pitchFamily="34" charset="-120"/>
              <a:cs typeface="微軟正黑體 Light" pitchFamily="34" charset="-120"/>
            </a:defRPr>
          </a:pPr>
          <a:endParaRPr lang="zh-TW"/>
        </a:p>
      </c:txPr>
    </c:legend>
    <c:plotVisOnly val="1"/>
    <c:dispBlanksAs val="gap"/>
    <c:showDLblsOverMax val="0"/>
  </c:chart>
  <c:txPr>
    <a:bodyPr/>
    <a:lstStyle/>
    <a:p>
      <a:pPr>
        <a:defRPr sz="1800"/>
      </a:pPr>
      <a:endParaRPr lang="zh-TW"/>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perspective val="30"/>
    </c:view3D>
    <c:floor>
      <c:thickness val="0"/>
    </c:floor>
    <c:sideWall>
      <c:thickness val="0"/>
    </c:sideWall>
    <c:backWall>
      <c:thickness val="0"/>
    </c:backWall>
    <c:plotArea>
      <c:layout>
        <c:manualLayout>
          <c:layoutTarget val="inner"/>
          <c:xMode val="edge"/>
          <c:yMode val="edge"/>
          <c:x val="8.4827537182852533E-2"/>
          <c:y val="4.6441747961435957E-2"/>
          <c:w val="0.83284262904636908"/>
          <c:h val="0.83343656720685155"/>
        </c:manualLayout>
      </c:layout>
      <c:bar3DChart>
        <c:barDir val="col"/>
        <c:grouping val="clustered"/>
        <c:varyColors val="0"/>
        <c:ser>
          <c:idx val="0"/>
          <c:order val="0"/>
          <c:tx>
            <c:strRef>
              <c:f>Sheet1!$B$1</c:f>
              <c:strCache>
                <c:ptCount val="1"/>
                <c:pt idx="0">
                  <c:v>1970</c:v>
                </c:pt>
              </c:strCache>
            </c:strRef>
          </c:tx>
          <c:invertIfNegative val="0"/>
          <c:cat>
            <c:strRef>
              <c:f>Sheet1!$A$2:$A$6</c:f>
              <c:strCache>
                <c:ptCount val="5"/>
                <c:pt idx="0">
                  <c:v>臺中市</c:v>
                </c:pt>
                <c:pt idx="1">
                  <c:v>彰化縣</c:v>
                </c:pt>
                <c:pt idx="2">
                  <c:v>雲林縣</c:v>
                </c:pt>
                <c:pt idx="3">
                  <c:v>苗栗縣</c:v>
                </c:pt>
                <c:pt idx="4">
                  <c:v>南投縣</c:v>
                </c:pt>
              </c:strCache>
            </c:strRef>
          </c:cat>
          <c:val>
            <c:numRef>
              <c:f>Sheet1!$B$2:$B$6</c:f>
              <c:numCache>
                <c:formatCode>General</c:formatCode>
                <c:ptCount val="5"/>
                <c:pt idx="0">
                  <c:v>1234043</c:v>
                </c:pt>
                <c:pt idx="1">
                  <c:v>1050246</c:v>
                </c:pt>
                <c:pt idx="2">
                  <c:v>800578</c:v>
                </c:pt>
                <c:pt idx="3">
                  <c:v>524744</c:v>
                </c:pt>
                <c:pt idx="4">
                  <c:v>511040</c:v>
                </c:pt>
              </c:numCache>
            </c:numRef>
          </c:val>
        </c:ser>
        <c:ser>
          <c:idx val="1"/>
          <c:order val="1"/>
          <c:tx>
            <c:strRef>
              <c:f>Sheet1!$C$1</c:f>
              <c:strCache>
                <c:ptCount val="1"/>
                <c:pt idx="0">
                  <c:v>1980</c:v>
                </c:pt>
              </c:strCache>
            </c:strRef>
          </c:tx>
          <c:invertIfNegative val="0"/>
          <c:cat>
            <c:strRef>
              <c:f>Sheet1!$A$2:$A$6</c:f>
              <c:strCache>
                <c:ptCount val="5"/>
                <c:pt idx="0">
                  <c:v>臺中市</c:v>
                </c:pt>
                <c:pt idx="1">
                  <c:v>彰化縣</c:v>
                </c:pt>
                <c:pt idx="2">
                  <c:v>雲林縣</c:v>
                </c:pt>
                <c:pt idx="3">
                  <c:v>苗栗縣</c:v>
                </c:pt>
                <c:pt idx="4">
                  <c:v>南投縣</c:v>
                </c:pt>
              </c:strCache>
            </c:strRef>
          </c:cat>
          <c:val>
            <c:numRef>
              <c:f>Sheet1!$C$2:$C$6</c:f>
              <c:numCache>
                <c:formatCode>General</c:formatCode>
                <c:ptCount val="5"/>
                <c:pt idx="0">
                  <c:v>1606603</c:v>
                </c:pt>
                <c:pt idx="1">
                  <c:v>1166352</c:v>
                </c:pt>
                <c:pt idx="2">
                  <c:v>796276</c:v>
                </c:pt>
                <c:pt idx="3">
                  <c:v>542745</c:v>
                </c:pt>
                <c:pt idx="4">
                  <c:v>524245</c:v>
                </c:pt>
              </c:numCache>
            </c:numRef>
          </c:val>
        </c:ser>
        <c:ser>
          <c:idx val="2"/>
          <c:order val="2"/>
          <c:tx>
            <c:strRef>
              <c:f>Sheet1!$D$1</c:f>
              <c:strCache>
                <c:ptCount val="1"/>
                <c:pt idx="0">
                  <c:v>1990</c:v>
                </c:pt>
              </c:strCache>
            </c:strRef>
          </c:tx>
          <c:invertIfNegative val="0"/>
          <c:cat>
            <c:strRef>
              <c:f>Sheet1!$A$2:$A$6</c:f>
              <c:strCache>
                <c:ptCount val="5"/>
                <c:pt idx="0">
                  <c:v>臺中市</c:v>
                </c:pt>
                <c:pt idx="1">
                  <c:v>彰化縣</c:v>
                </c:pt>
                <c:pt idx="2">
                  <c:v>雲林縣</c:v>
                </c:pt>
                <c:pt idx="3">
                  <c:v>苗栗縣</c:v>
                </c:pt>
                <c:pt idx="4">
                  <c:v>南投縣</c:v>
                </c:pt>
              </c:strCache>
            </c:strRef>
          </c:cat>
          <c:val>
            <c:numRef>
              <c:f>Sheet1!$D$2:$D$6</c:f>
              <c:numCache>
                <c:formatCode>General</c:formatCode>
                <c:ptCount val="5"/>
                <c:pt idx="0">
                  <c:v>2019959</c:v>
                </c:pt>
                <c:pt idx="1">
                  <c:v>1245288</c:v>
                </c:pt>
                <c:pt idx="2">
                  <c:v>753639</c:v>
                </c:pt>
                <c:pt idx="3">
                  <c:v>547609</c:v>
                </c:pt>
                <c:pt idx="4">
                  <c:v>536479</c:v>
                </c:pt>
              </c:numCache>
            </c:numRef>
          </c:val>
        </c:ser>
        <c:ser>
          <c:idx val="3"/>
          <c:order val="3"/>
          <c:tx>
            <c:strRef>
              <c:f>Sheet1!$E$1</c:f>
              <c:strCache>
                <c:ptCount val="1"/>
                <c:pt idx="0">
                  <c:v>2000</c:v>
                </c:pt>
              </c:strCache>
            </c:strRef>
          </c:tx>
          <c:invertIfNegative val="0"/>
          <c:cat>
            <c:strRef>
              <c:f>Sheet1!$A$2:$A$6</c:f>
              <c:strCache>
                <c:ptCount val="5"/>
                <c:pt idx="0">
                  <c:v>臺中市</c:v>
                </c:pt>
                <c:pt idx="1">
                  <c:v>彰化縣</c:v>
                </c:pt>
                <c:pt idx="2">
                  <c:v>雲林縣</c:v>
                </c:pt>
                <c:pt idx="3">
                  <c:v>苗栗縣</c:v>
                </c:pt>
                <c:pt idx="4">
                  <c:v>南投縣</c:v>
                </c:pt>
              </c:strCache>
            </c:strRef>
          </c:cat>
          <c:val>
            <c:numRef>
              <c:f>Sheet1!$E$2:$E$6</c:f>
              <c:numCache>
                <c:formatCode>General</c:formatCode>
                <c:ptCount val="5"/>
                <c:pt idx="0">
                  <c:v>2460098</c:v>
                </c:pt>
                <c:pt idx="1">
                  <c:v>1310531</c:v>
                </c:pt>
                <c:pt idx="2">
                  <c:v>743368</c:v>
                </c:pt>
                <c:pt idx="3">
                  <c:v>559703</c:v>
                </c:pt>
                <c:pt idx="4">
                  <c:v>541537</c:v>
                </c:pt>
              </c:numCache>
            </c:numRef>
          </c:val>
        </c:ser>
        <c:ser>
          <c:idx val="4"/>
          <c:order val="4"/>
          <c:tx>
            <c:strRef>
              <c:f>Sheet1!$F$1</c:f>
              <c:strCache>
                <c:ptCount val="1"/>
                <c:pt idx="0">
                  <c:v>2010</c:v>
                </c:pt>
              </c:strCache>
            </c:strRef>
          </c:tx>
          <c:invertIfNegative val="0"/>
          <c:cat>
            <c:strRef>
              <c:f>Sheet1!$A$2:$A$6</c:f>
              <c:strCache>
                <c:ptCount val="5"/>
                <c:pt idx="0">
                  <c:v>臺中市</c:v>
                </c:pt>
                <c:pt idx="1">
                  <c:v>彰化縣</c:v>
                </c:pt>
                <c:pt idx="2">
                  <c:v>雲林縣</c:v>
                </c:pt>
                <c:pt idx="3">
                  <c:v>苗栗縣</c:v>
                </c:pt>
                <c:pt idx="4">
                  <c:v>南投縣</c:v>
                </c:pt>
              </c:strCache>
            </c:strRef>
          </c:cat>
          <c:val>
            <c:numRef>
              <c:f>Sheet1!$F$2:$F$6</c:f>
              <c:numCache>
                <c:formatCode>General</c:formatCode>
                <c:ptCount val="5"/>
                <c:pt idx="0">
                  <c:v>2648419</c:v>
                </c:pt>
                <c:pt idx="1">
                  <c:v>1307286</c:v>
                </c:pt>
                <c:pt idx="2">
                  <c:v>717653</c:v>
                </c:pt>
                <c:pt idx="3">
                  <c:v>560968</c:v>
                </c:pt>
                <c:pt idx="4">
                  <c:v>526491</c:v>
                </c:pt>
              </c:numCache>
            </c:numRef>
          </c:val>
        </c:ser>
        <c:dLbls>
          <c:showLegendKey val="0"/>
          <c:showVal val="0"/>
          <c:showCatName val="0"/>
          <c:showSerName val="0"/>
          <c:showPercent val="0"/>
          <c:showBubbleSize val="0"/>
        </c:dLbls>
        <c:gapWidth val="150"/>
        <c:shape val="box"/>
        <c:axId val="131315968"/>
        <c:axId val="131321856"/>
        <c:axId val="0"/>
      </c:bar3DChart>
      <c:catAx>
        <c:axId val="131315968"/>
        <c:scaling>
          <c:orientation val="minMax"/>
        </c:scaling>
        <c:delete val="0"/>
        <c:axPos val="b"/>
        <c:majorTickMark val="out"/>
        <c:minorTickMark val="none"/>
        <c:tickLblPos val="nextTo"/>
        <c:txPr>
          <a:bodyPr/>
          <a:lstStyle/>
          <a:p>
            <a:pPr>
              <a:defRPr sz="1400">
                <a:latin typeface="微軟正黑體 Light" pitchFamily="34" charset="-120"/>
                <a:ea typeface="微軟正黑體 Light" pitchFamily="34" charset="-120"/>
                <a:cs typeface="微軟正黑體 Light" pitchFamily="34" charset="-120"/>
              </a:defRPr>
            </a:pPr>
            <a:endParaRPr lang="zh-TW"/>
          </a:p>
        </c:txPr>
        <c:crossAx val="131321856"/>
        <c:crosses val="autoZero"/>
        <c:auto val="1"/>
        <c:lblAlgn val="ctr"/>
        <c:lblOffset val="100"/>
        <c:noMultiLvlLbl val="0"/>
      </c:catAx>
      <c:valAx>
        <c:axId val="131321856"/>
        <c:scaling>
          <c:orientation val="minMax"/>
        </c:scaling>
        <c:delete val="0"/>
        <c:axPos val="l"/>
        <c:majorGridlines/>
        <c:numFmt formatCode="General" sourceLinked="1"/>
        <c:majorTickMark val="out"/>
        <c:minorTickMark val="none"/>
        <c:tickLblPos val="nextTo"/>
        <c:txPr>
          <a:bodyPr/>
          <a:lstStyle/>
          <a:p>
            <a:pPr>
              <a:defRPr sz="1200">
                <a:latin typeface="微軟正黑體 Light" pitchFamily="34" charset="-120"/>
                <a:ea typeface="微軟正黑體 Light" pitchFamily="34" charset="-120"/>
                <a:cs typeface="微軟正黑體 Light" pitchFamily="34" charset="-120"/>
              </a:defRPr>
            </a:pPr>
            <a:endParaRPr lang="zh-TW"/>
          </a:p>
        </c:txPr>
        <c:crossAx val="131315968"/>
        <c:crosses val="autoZero"/>
        <c:crossBetween val="between"/>
      </c:valAx>
    </c:plotArea>
    <c:legend>
      <c:legendPos val="r"/>
      <c:layout/>
      <c:overlay val="0"/>
      <c:txPr>
        <a:bodyPr/>
        <a:lstStyle/>
        <a:p>
          <a:pPr>
            <a:defRPr sz="1600">
              <a:latin typeface="微軟正黑體 Light" pitchFamily="34" charset="-120"/>
              <a:ea typeface="微軟正黑體 Light" pitchFamily="34" charset="-120"/>
              <a:cs typeface="微軟正黑體 Light" pitchFamily="34" charset="-120"/>
            </a:defRPr>
          </a:pPr>
          <a:endParaRPr lang="zh-TW"/>
        </a:p>
      </c:txPr>
    </c:legend>
    <c:plotVisOnly val="1"/>
    <c:dispBlanksAs val="gap"/>
    <c:showDLblsOverMax val="0"/>
  </c:chart>
  <c:txPr>
    <a:bodyPr/>
    <a:lstStyle/>
    <a:p>
      <a:pPr>
        <a:defRPr sz="1800"/>
      </a:pPr>
      <a:endParaRPr lang="zh-TW"/>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perspective val="30"/>
    </c:view3D>
    <c:floor>
      <c:thickness val="0"/>
    </c:floor>
    <c:sideWall>
      <c:thickness val="0"/>
    </c:sideWall>
    <c:backWall>
      <c:thickness val="0"/>
    </c:backWall>
    <c:plotArea>
      <c:layout>
        <c:manualLayout>
          <c:layoutTarget val="inner"/>
          <c:xMode val="edge"/>
          <c:yMode val="edge"/>
          <c:x val="8.4827537182852533E-2"/>
          <c:y val="4.6441747961435957E-2"/>
          <c:w val="0.83284262904636908"/>
          <c:h val="0.83343656720685155"/>
        </c:manualLayout>
      </c:layout>
      <c:bar3DChart>
        <c:barDir val="col"/>
        <c:grouping val="clustered"/>
        <c:varyColors val="0"/>
        <c:ser>
          <c:idx val="0"/>
          <c:order val="0"/>
          <c:tx>
            <c:strRef>
              <c:f>Sheet1!$B$1</c:f>
              <c:strCache>
                <c:ptCount val="1"/>
                <c:pt idx="0">
                  <c:v>1970</c:v>
                </c:pt>
              </c:strCache>
            </c:strRef>
          </c:tx>
          <c:invertIfNegative val="0"/>
          <c:cat>
            <c:strRef>
              <c:f>Sheet1!$A$2:$A$7</c:f>
              <c:strCache>
                <c:ptCount val="6"/>
                <c:pt idx="0">
                  <c:v>高雄市</c:v>
                </c:pt>
                <c:pt idx="1">
                  <c:v>台南市</c:v>
                </c:pt>
                <c:pt idx="2">
                  <c:v>屏東縣</c:v>
                </c:pt>
                <c:pt idx="3">
                  <c:v>嘉義縣</c:v>
                </c:pt>
                <c:pt idx="4">
                  <c:v>嘉義市</c:v>
                </c:pt>
                <c:pt idx="5">
                  <c:v>澎湖縣</c:v>
                </c:pt>
              </c:strCache>
            </c:strRef>
          </c:cat>
          <c:val>
            <c:numRef>
              <c:f>Sheet1!$B$2:$B$7</c:f>
              <c:numCache>
                <c:formatCode>General</c:formatCode>
                <c:ptCount val="6"/>
                <c:pt idx="0">
                  <c:v>1658852</c:v>
                </c:pt>
                <c:pt idx="1">
                  <c:v>1409700</c:v>
                </c:pt>
                <c:pt idx="2">
                  <c:v>828761</c:v>
                </c:pt>
                <c:pt idx="5">
                  <c:v>119153</c:v>
                </c:pt>
              </c:numCache>
            </c:numRef>
          </c:val>
        </c:ser>
        <c:ser>
          <c:idx val="1"/>
          <c:order val="1"/>
          <c:tx>
            <c:strRef>
              <c:f>Sheet1!$C$1</c:f>
              <c:strCache>
                <c:ptCount val="1"/>
                <c:pt idx="0">
                  <c:v>1980</c:v>
                </c:pt>
              </c:strCache>
            </c:strRef>
          </c:tx>
          <c:invertIfNegative val="0"/>
          <c:cat>
            <c:strRef>
              <c:f>Sheet1!$A$2:$A$7</c:f>
              <c:strCache>
                <c:ptCount val="6"/>
                <c:pt idx="0">
                  <c:v>高雄市</c:v>
                </c:pt>
                <c:pt idx="1">
                  <c:v>台南市</c:v>
                </c:pt>
                <c:pt idx="2">
                  <c:v>屏東縣</c:v>
                </c:pt>
                <c:pt idx="3">
                  <c:v>嘉義縣</c:v>
                </c:pt>
                <c:pt idx="4">
                  <c:v>嘉義市</c:v>
                </c:pt>
                <c:pt idx="5">
                  <c:v>澎湖縣</c:v>
                </c:pt>
              </c:strCache>
            </c:strRef>
          </c:cat>
          <c:val>
            <c:numRef>
              <c:f>Sheet1!$C$2:$C$7</c:f>
              <c:numCache>
                <c:formatCode>General</c:formatCode>
                <c:ptCount val="6"/>
                <c:pt idx="0">
                  <c:v>2202768</c:v>
                </c:pt>
                <c:pt idx="1">
                  <c:v>1546626</c:v>
                </c:pt>
                <c:pt idx="2">
                  <c:v>888270</c:v>
                </c:pt>
                <c:pt idx="5">
                  <c:v>107043</c:v>
                </c:pt>
              </c:numCache>
            </c:numRef>
          </c:val>
        </c:ser>
        <c:ser>
          <c:idx val="2"/>
          <c:order val="2"/>
          <c:tx>
            <c:strRef>
              <c:f>Sheet1!$D$1</c:f>
              <c:strCache>
                <c:ptCount val="1"/>
                <c:pt idx="0">
                  <c:v>1990</c:v>
                </c:pt>
              </c:strCache>
            </c:strRef>
          </c:tx>
          <c:invertIfNegative val="0"/>
          <c:cat>
            <c:strRef>
              <c:f>Sheet1!$A$2:$A$7</c:f>
              <c:strCache>
                <c:ptCount val="6"/>
                <c:pt idx="0">
                  <c:v>高雄市</c:v>
                </c:pt>
                <c:pt idx="1">
                  <c:v>台南市</c:v>
                </c:pt>
                <c:pt idx="2">
                  <c:v>屏東縣</c:v>
                </c:pt>
                <c:pt idx="3">
                  <c:v>嘉義縣</c:v>
                </c:pt>
                <c:pt idx="4">
                  <c:v>嘉義市</c:v>
                </c:pt>
                <c:pt idx="5">
                  <c:v>澎湖縣</c:v>
                </c:pt>
              </c:strCache>
            </c:strRef>
          </c:cat>
          <c:val>
            <c:numRef>
              <c:f>Sheet1!$D$2:$D$7</c:f>
              <c:numCache>
                <c:formatCode>General</c:formatCode>
                <c:ptCount val="6"/>
                <c:pt idx="0">
                  <c:v>2505986</c:v>
                </c:pt>
                <c:pt idx="1">
                  <c:v>1710234</c:v>
                </c:pt>
                <c:pt idx="2">
                  <c:v>893282</c:v>
                </c:pt>
                <c:pt idx="3">
                  <c:v>552277</c:v>
                </c:pt>
                <c:pt idx="4">
                  <c:v>257597</c:v>
                </c:pt>
                <c:pt idx="5">
                  <c:v>95932</c:v>
                </c:pt>
              </c:numCache>
            </c:numRef>
          </c:val>
        </c:ser>
        <c:ser>
          <c:idx val="3"/>
          <c:order val="3"/>
          <c:tx>
            <c:strRef>
              <c:f>Sheet1!$E$1</c:f>
              <c:strCache>
                <c:ptCount val="1"/>
                <c:pt idx="0">
                  <c:v>2000</c:v>
                </c:pt>
              </c:strCache>
            </c:strRef>
          </c:tx>
          <c:invertIfNegative val="0"/>
          <c:cat>
            <c:strRef>
              <c:f>Sheet1!$A$2:$A$7</c:f>
              <c:strCache>
                <c:ptCount val="6"/>
                <c:pt idx="0">
                  <c:v>高雄市</c:v>
                </c:pt>
                <c:pt idx="1">
                  <c:v>台南市</c:v>
                </c:pt>
                <c:pt idx="2">
                  <c:v>屏東縣</c:v>
                </c:pt>
                <c:pt idx="3">
                  <c:v>嘉義縣</c:v>
                </c:pt>
                <c:pt idx="4">
                  <c:v>嘉義市</c:v>
                </c:pt>
                <c:pt idx="5">
                  <c:v>澎湖縣</c:v>
                </c:pt>
              </c:strCache>
            </c:strRef>
          </c:cat>
          <c:val>
            <c:numRef>
              <c:f>Sheet1!$E$2:$E$7</c:f>
              <c:numCache>
                <c:formatCode>General</c:formatCode>
                <c:ptCount val="6"/>
                <c:pt idx="0">
                  <c:v>2725267</c:v>
                </c:pt>
                <c:pt idx="1">
                  <c:v>1842337</c:v>
                </c:pt>
                <c:pt idx="2">
                  <c:v>907590</c:v>
                </c:pt>
                <c:pt idx="3">
                  <c:v>562305</c:v>
                </c:pt>
                <c:pt idx="4">
                  <c:v>266183</c:v>
                </c:pt>
                <c:pt idx="5">
                  <c:v>89496</c:v>
                </c:pt>
              </c:numCache>
            </c:numRef>
          </c:val>
        </c:ser>
        <c:ser>
          <c:idx val="4"/>
          <c:order val="4"/>
          <c:tx>
            <c:strRef>
              <c:f>Sheet1!$F$1</c:f>
              <c:strCache>
                <c:ptCount val="1"/>
                <c:pt idx="0">
                  <c:v>2010</c:v>
                </c:pt>
              </c:strCache>
            </c:strRef>
          </c:tx>
          <c:invertIfNegative val="0"/>
          <c:cat>
            <c:strRef>
              <c:f>Sheet1!$A$2:$A$7</c:f>
              <c:strCache>
                <c:ptCount val="6"/>
                <c:pt idx="0">
                  <c:v>高雄市</c:v>
                </c:pt>
                <c:pt idx="1">
                  <c:v>台南市</c:v>
                </c:pt>
                <c:pt idx="2">
                  <c:v>屏東縣</c:v>
                </c:pt>
                <c:pt idx="3">
                  <c:v>嘉義縣</c:v>
                </c:pt>
                <c:pt idx="4">
                  <c:v>嘉義市</c:v>
                </c:pt>
                <c:pt idx="5">
                  <c:v>澎湖縣</c:v>
                </c:pt>
              </c:strCache>
            </c:strRef>
          </c:cat>
          <c:val>
            <c:numRef>
              <c:f>Sheet1!$F$2:$F$7</c:f>
              <c:numCache>
                <c:formatCode>General</c:formatCode>
                <c:ptCount val="6"/>
                <c:pt idx="0">
                  <c:v>2773483</c:v>
                </c:pt>
                <c:pt idx="1">
                  <c:v>1873794</c:v>
                </c:pt>
                <c:pt idx="2">
                  <c:v>873509</c:v>
                </c:pt>
                <c:pt idx="3">
                  <c:v>543248</c:v>
                </c:pt>
                <c:pt idx="4">
                  <c:v>272390</c:v>
                </c:pt>
                <c:pt idx="5">
                  <c:v>96918</c:v>
                </c:pt>
              </c:numCache>
            </c:numRef>
          </c:val>
        </c:ser>
        <c:dLbls>
          <c:showLegendKey val="0"/>
          <c:showVal val="0"/>
          <c:showCatName val="0"/>
          <c:showSerName val="0"/>
          <c:showPercent val="0"/>
          <c:showBubbleSize val="0"/>
        </c:dLbls>
        <c:gapWidth val="150"/>
        <c:shape val="box"/>
        <c:axId val="133349376"/>
        <c:axId val="133350912"/>
        <c:axId val="0"/>
      </c:bar3DChart>
      <c:catAx>
        <c:axId val="133349376"/>
        <c:scaling>
          <c:orientation val="minMax"/>
        </c:scaling>
        <c:delete val="0"/>
        <c:axPos val="b"/>
        <c:majorTickMark val="out"/>
        <c:minorTickMark val="none"/>
        <c:tickLblPos val="nextTo"/>
        <c:txPr>
          <a:bodyPr/>
          <a:lstStyle/>
          <a:p>
            <a:pPr>
              <a:defRPr sz="1400">
                <a:latin typeface="微軟正黑體 Light" pitchFamily="34" charset="-120"/>
                <a:ea typeface="微軟正黑體 Light" pitchFamily="34" charset="-120"/>
                <a:cs typeface="微軟正黑體 Light" pitchFamily="34" charset="-120"/>
              </a:defRPr>
            </a:pPr>
            <a:endParaRPr lang="zh-TW"/>
          </a:p>
        </c:txPr>
        <c:crossAx val="133350912"/>
        <c:crosses val="autoZero"/>
        <c:auto val="1"/>
        <c:lblAlgn val="ctr"/>
        <c:lblOffset val="100"/>
        <c:noMultiLvlLbl val="0"/>
      </c:catAx>
      <c:valAx>
        <c:axId val="133350912"/>
        <c:scaling>
          <c:orientation val="minMax"/>
        </c:scaling>
        <c:delete val="0"/>
        <c:axPos val="l"/>
        <c:majorGridlines/>
        <c:numFmt formatCode="General" sourceLinked="1"/>
        <c:majorTickMark val="out"/>
        <c:minorTickMark val="none"/>
        <c:tickLblPos val="nextTo"/>
        <c:txPr>
          <a:bodyPr/>
          <a:lstStyle/>
          <a:p>
            <a:pPr>
              <a:defRPr sz="1200">
                <a:latin typeface="微軟正黑體 Light" pitchFamily="34" charset="-120"/>
                <a:ea typeface="微軟正黑體 Light" pitchFamily="34" charset="-120"/>
                <a:cs typeface="微軟正黑體 Light" pitchFamily="34" charset="-120"/>
              </a:defRPr>
            </a:pPr>
            <a:endParaRPr lang="zh-TW"/>
          </a:p>
        </c:txPr>
        <c:crossAx val="133349376"/>
        <c:crosses val="autoZero"/>
        <c:crossBetween val="between"/>
      </c:valAx>
    </c:plotArea>
    <c:legend>
      <c:legendPos val="r"/>
      <c:layout/>
      <c:overlay val="0"/>
      <c:txPr>
        <a:bodyPr/>
        <a:lstStyle/>
        <a:p>
          <a:pPr>
            <a:defRPr sz="1600">
              <a:latin typeface="微軟正黑體 Light" pitchFamily="34" charset="-120"/>
              <a:ea typeface="微軟正黑體 Light" pitchFamily="34" charset="-120"/>
              <a:cs typeface="微軟正黑體 Light" pitchFamily="34" charset="-120"/>
            </a:defRPr>
          </a:pPr>
          <a:endParaRPr lang="zh-TW"/>
        </a:p>
      </c:txPr>
    </c:legend>
    <c:plotVisOnly val="1"/>
    <c:dispBlanksAs val="gap"/>
    <c:showDLblsOverMax val="0"/>
  </c:chart>
  <c:txPr>
    <a:bodyPr/>
    <a:lstStyle/>
    <a:p>
      <a:pPr>
        <a:defRPr sz="1800"/>
      </a:pPr>
      <a:endParaRPr lang="zh-TW"/>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perspective val="30"/>
    </c:view3D>
    <c:floor>
      <c:thickness val="0"/>
    </c:floor>
    <c:sideWall>
      <c:thickness val="0"/>
    </c:sideWall>
    <c:backWall>
      <c:thickness val="0"/>
    </c:backWall>
    <c:plotArea>
      <c:layout>
        <c:manualLayout>
          <c:layoutTarget val="inner"/>
          <c:xMode val="edge"/>
          <c:yMode val="edge"/>
          <c:x val="8.4827537182852603E-2"/>
          <c:y val="4.6441747961435957E-2"/>
          <c:w val="0.83284262904636908"/>
          <c:h val="0.83343656720685133"/>
        </c:manualLayout>
      </c:layout>
      <c:bar3DChart>
        <c:barDir val="col"/>
        <c:grouping val="clustered"/>
        <c:varyColors val="0"/>
        <c:ser>
          <c:idx val="0"/>
          <c:order val="0"/>
          <c:tx>
            <c:strRef>
              <c:f>Sheet1!$B$1</c:f>
              <c:strCache>
                <c:ptCount val="1"/>
                <c:pt idx="0">
                  <c:v>1970</c:v>
                </c:pt>
              </c:strCache>
            </c:strRef>
          </c:tx>
          <c:invertIfNegative val="0"/>
          <c:cat>
            <c:strRef>
              <c:f>Sheet1!$A$2:$A$5</c:f>
              <c:strCache>
                <c:ptCount val="4"/>
                <c:pt idx="0">
                  <c:v>花蓮縣</c:v>
                </c:pt>
                <c:pt idx="1">
                  <c:v>台東縣</c:v>
                </c:pt>
                <c:pt idx="2">
                  <c:v>金門縣</c:v>
                </c:pt>
                <c:pt idx="3">
                  <c:v>連江縣</c:v>
                </c:pt>
              </c:strCache>
            </c:strRef>
          </c:cat>
          <c:val>
            <c:numRef>
              <c:f>Sheet1!$B$2:$B$5</c:f>
              <c:numCache>
                <c:formatCode>General</c:formatCode>
                <c:ptCount val="4"/>
                <c:pt idx="0">
                  <c:v>335799</c:v>
                </c:pt>
                <c:pt idx="1">
                  <c:v>291761</c:v>
                </c:pt>
              </c:numCache>
            </c:numRef>
          </c:val>
        </c:ser>
        <c:ser>
          <c:idx val="1"/>
          <c:order val="1"/>
          <c:tx>
            <c:strRef>
              <c:f>Sheet1!$C$1</c:f>
              <c:strCache>
                <c:ptCount val="1"/>
                <c:pt idx="0">
                  <c:v>1980</c:v>
                </c:pt>
              </c:strCache>
            </c:strRef>
          </c:tx>
          <c:invertIfNegative val="0"/>
          <c:cat>
            <c:strRef>
              <c:f>Sheet1!$A$2:$A$5</c:f>
              <c:strCache>
                <c:ptCount val="4"/>
                <c:pt idx="0">
                  <c:v>花蓮縣</c:v>
                </c:pt>
                <c:pt idx="1">
                  <c:v>台東縣</c:v>
                </c:pt>
                <c:pt idx="2">
                  <c:v>金門縣</c:v>
                </c:pt>
                <c:pt idx="3">
                  <c:v>連江縣</c:v>
                </c:pt>
              </c:strCache>
            </c:strRef>
          </c:cat>
          <c:val>
            <c:numRef>
              <c:f>Sheet1!$C$2:$C$5</c:f>
              <c:numCache>
                <c:formatCode>General</c:formatCode>
                <c:ptCount val="4"/>
                <c:pt idx="0">
                  <c:v>355178</c:v>
                </c:pt>
                <c:pt idx="1">
                  <c:v>281218</c:v>
                </c:pt>
                <c:pt idx="2">
                  <c:v>51883</c:v>
                </c:pt>
                <c:pt idx="3">
                  <c:v>9058</c:v>
                </c:pt>
              </c:numCache>
            </c:numRef>
          </c:val>
        </c:ser>
        <c:ser>
          <c:idx val="2"/>
          <c:order val="2"/>
          <c:tx>
            <c:strRef>
              <c:f>Sheet1!$D$1</c:f>
              <c:strCache>
                <c:ptCount val="1"/>
                <c:pt idx="0">
                  <c:v>1990</c:v>
                </c:pt>
              </c:strCache>
            </c:strRef>
          </c:tx>
          <c:invertIfNegative val="0"/>
          <c:cat>
            <c:strRef>
              <c:f>Sheet1!$A$2:$A$5</c:f>
              <c:strCache>
                <c:ptCount val="4"/>
                <c:pt idx="0">
                  <c:v>花蓮縣</c:v>
                </c:pt>
                <c:pt idx="1">
                  <c:v>台東縣</c:v>
                </c:pt>
                <c:pt idx="2">
                  <c:v>金門縣</c:v>
                </c:pt>
                <c:pt idx="3">
                  <c:v>連江縣</c:v>
                </c:pt>
              </c:strCache>
            </c:strRef>
          </c:cat>
          <c:val>
            <c:numRef>
              <c:f>Sheet1!$D$2:$D$5</c:f>
              <c:numCache>
                <c:formatCode>General</c:formatCode>
                <c:ptCount val="4"/>
                <c:pt idx="0">
                  <c:v>352233</c:v>
                </c:pt>
                <c:pt idx="1">
                  <c:v>256803</c:v>
                </c:pt>
                <c:pt idx="2">
                  <c:v>42754</c:v>
                </c:pt>
                <c:pt idx="3">
                  <c:v>5585</c:v>
                </c:pt>
              </c:numCache>
            </c:numRef>
          </c:val>
        </c:ser>
        <c:ser>
          <c:idx val="3"/>
          <c:order val="3"/>
          <c:tx>
            <c:strRef>
              <c:f>Sheet1!$E$1</c:f>
              <c:strCache>
                <c:ptCount val="1"/>
                <c:pt idx="0">
                  <c:v>2000</c:v>
                </c:pt>
              </c:strCache>
            </c:strRef>
          </c:tx>
          <c:invertIfNegative val="0"/>
          <c:cat>
            <c:strRef>
              <c:f>Sheet1!$A$2:$A$5</c:f>
              <c:strCache>
                <c:ptCount val="4"/>
                <c:pt idx="0">
                  <c:v>花蓮縣</c:v>
                </c:pt>
                <c:pt idx="1">
                  <c:v>台東縣</c:v>
                </c:pt>
                <c:pt idx="2">
                  <c:v>金門縣</c:v>
                </c:pt>
                <c:pt idx="3">
                  <c:v>連江縣</c:v>
                </c:pt>
              </c:strCache>
            </c:strRef>
          </c:cat>
          <c:val>
            <c:numRef>
              <c:f>Sheet1!$E$2:$E$5</c:f>
              <c:numCache>
                <c:formatCode>General</c:formatCode>
                <c:ptCount val="4"/>
                <c:pt idx="0">
                  <c:v>353630</c:v>
                </c:pt>
                <c:pt idx="1">
                  <c:v>245312</c:v>
                </c:pt>
                <c:pt idx="2">
                  <c:v>53832</c:v>
                </c:pt>
                <c:pt idx="3">
                  <c:v>6733</c:v>
                </c:pt>
              </c:numCache>
            </c:numRef>
          </c:val>
        </c:ser>
        <c:ser>
          <c:idx val="4"/>
          <c:order val="4"/>
          <c:tx>
            <c:strRef>
              <c:f>Sheet1!$F$1</c:f>
              <c:strCache>
                <c:ptCount val="1"/>
                <c:pt idx="0">
                  <c:v>2010</c:v>
                </c:pt>
              </c:strCache>
            </c:strRef>
          </c:tx>
          <c:invertIfNegative val="0"/>
          <c:cat>
            <c:strRef>
              <c:f>Sheet1!$A$2:$A$5</c:f>
              <c:strCache>
                <c:ptCount val="4"/>
                <c:pt idx="0">
                  <c:v>花蓮縣</c:v>
                </c:pt>
                <c:pt idx="1">
                  <c:v>台東縣</c:v>
                </c:pt>
                <c:pt idx="2">
                  <c:v>金門縣</c:v>
                </c:pt>
                <c:pt idx="3">
                  <c:v>連江縣</c:v>
                </c:pt>
              </c:strCache>
            </c:strRef>
          </c:cat>
          <c:val>
            <c:numRef>
              <c:f>Sheet1!$F$2:$F$5</c:f>
              <c:numCache>
                <c:formatCode>General</c:formatCode>
                <c:ptCount val="4"/>
                <c:pt idx="0">
                  <c:v>338805</c:v>
                </c:pt>
                <c:pt idx="1">
                  <c:v>230673</c:v>
                </c:pt>
                <c:pt idx="2">
                  <c:v>97364</c:v>
                </c:pt>
                <c:pt idx="3">
                  <c:v>9944</c:v>
                </c:pt>
              </c:numCache>
            </c:numRef>
          </c:val>
        </c:ser>
        <c:dLbls>
          <c:showLegendKey val="0"/>
          <c:showVal val="0"/>
          <c:showCatName val="0"/>
          <c:showSerName val="0"/>
          <c:showPercent val="0"/>
          <c:showBubbleSize val="0"/>
        </c:dLbls>
        <c:gapWidth val="150"/>
        <c:shape val="box"/>
        <c:axId val="3565440"/>
        <c:axId val="3566976"/>
        <c:axId val="0"/>
      </c:bar3DChart>
      <c:catAx>
        <c:axId val="3565440"/>
        <c:scaling>
          <c:orientation val="minMax"/>
        </c:scaling>
        <c:delete val="0"/>
        <c:axPos val="b"/>
        <c:majorTickMark val="out"/>
        <c:minorTickMark val="none"/>
        <c:tickLblPos val="nextTo"/>
        <c:txPr>
          <a:bodyPr/>
          <a:lstStyle/>
          <a:p>
            <a:pPr>
              <a:defRPr sz="1400">
                <a:latin typeface="微軟正黑體 Light" pitchFamily="34" charset="-120"/>
                <a:ea typeface="微軟正黑體 Light" pitchFamily="34" charset="-120"/>
                <a:cs typeface="微軟正黑體 Light" pitchFamily="34" charset="-120"/>
              </a:defRPr>
            </a:pPr>
            <a:endParaRPr lang="zh-TW"/>
          </a:p>
        </c:txPr>
        <c:crossAx val="3566976"/>
        <c:crosses val="autoZero"/>
        <c:auto val="1"/>
        <c:lblAlgn val="ctr"/>
        <c:lblOffset val="100"/>
        <c:noMultiLvlLbl val="0"/>
      </c:catAx>
      <c:valAx>
        <c:axId val="3566976"/>
        <c:scaling>
          <c:orientation val="minMax"/>
        </c:scaling>
        <c:delete val="0"/>
        <c:axPos val="l"/>
        <c:majorGridlines/>
        <c:numFmt formatCode="General" sourceLinked="1"/>
        <c:majorTickMark val="out"/>
        <c:minorTickMark val="none"/>
        <c:tickLblPos val="nextTo"/>
        <c:txPr>
          <a:bodyPr/>
          <a:lstStyle/>
          <a:p>
            <a:pPr>
              <a:defRPr sz="1200">
                <a:latin typeface="微軟正黑體 Light" pitchFamily="34" charset="-120"/>
                <a:ea typeface="微軟正黑體 Light" pitchFamily="34" charset="-120"/>
                <a:cs typeface="微軟正黑體 Light" pitchFamily="34" charset="-120"/>
              </a:defRPr>
            </a:pPr>
            <a:endParaRPr lang="zh-TW"/>
          </a:p>
        </c:txPr>
        <c:crossAx val="3565440"/>
        <c:crosses val="autoZero"/>
        <c:crossBetween val="between"/>
      </c:valAx>
    </c:plotArea>
    <c:legend>
      <c:legendPos val="r"/>
      <c:layout/>
      <c:overlay val="0"/>
      <c:txPr>
        <a:bodyPr/>
        <a:lstStyle/>
        <a:p>
          <a:pPr>
            <a:defRPr sz="1600">
              <a:latin typeface="微軟正黑體 Light" pitchFamily="34" charset="-120"/>
              <a:ea typeface="微軟正黑體 Light" pitchFamily="34" charset="-120"/>
              <a:cs typeface="微軟正黑體 Light" pitchFamily="34" charset="-120"/>
            </a:defRPr>
          </a:pPr>
          <a:endParaRPr lang="zh-TW"/>
        </a:p>
      </c:txPr>
    </c:legend>
    <c:plotVisOnly val="1"/>
    <c:dispBlanksAs val="gap"/>
    <c:showDLblsOverMax val="0"/>
  </c:chart>
  <c:txPr>
    <a:bodyPr/>
    <a:lstStyle/>
    <a:p>
      <a:pPr>
        <a:defRPr sz="1800"/>
      </a:pPr>
      <a:endParaRPr lang="zh-TW"/>
    </a:p>
  </c:txPr>
  <c:externalData r:id="rId1">
    <c:autoUpdate val="0"/>
  </c:externalData>
</c:chartSpace>
</file>

<file path=ppt/diagrams/_rels/data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0D372E-D5C7-4AA7-8973-5135923E4F84}" type="doc">
      <dgm:prSet loTypeId="urn:microsoft.com/office/officeart/2005/8/layout/radial6" loCatId="cycle" qsTypeId="urn:microsoft.com/office/officeart/2005/8/quickstyle/3d3" qsCatId="3D" csTypeId="urn:microsoft.com/office/officeart/2005/8/colors/accent0_3" csCatId="mainScheme" phldr="1"/>
      <dgm:spPr/>
      <dgm:t>
        <a:bodyPr/>
        <a:lstStyle/>
        <a:p>
          <a:endParaRPr lang="zh-TW" altLang="en-US"/>
        </a:p>
      </dgm:t>
    </dgm:pt>
    <dgm:pt modelId="{C0E5C9DF-EB82-4322-BD9F-4D91A098FA61}">
      <dgm:prSet phldrT="[文字]"/>
      <dgm:spPr/>
      <dgm:t>
        <a:bodyPr/>
        <a:lstStyle/>
        <a:p>
          <a:r>
            <a:rPr lang="zh-TW" altLang="en-US" dirty="0" smtClean="0"/>
            <a:t>自我品牌</a:t>
          </a:r>
          <a:endParaRPr lang="zh-TW" altLang="en-US" dirty="0"/>
        </a:p>
      </dgm:t>
    </dgm:pt>
    <dgm:pt modelId="{BDD31891-02AA-47B7-912D-D8E9058777C5}" type="parTrans" cxnId="{B74A5850-5AF7-4A40-A87B-FB181A5C0938}">
      <dgm:prSet/>
      <dgm:spPr/>
      <dgm:t>
        <a:bodyPr/>
        <a:lstStyle/>
        <a:p>
          <a:endParaRPr lang="zh-TW" altLang="en-US"/>
        </a:p>
      </dgm:t>
    </dgm:pt>
    <dgm:pt modelId="{B07E6E80-0C36-42EB-887D-9A039DFFF63A}" type="sibTrans" cxnId="{B74A5850-5AF7-4A40-A87B-FB181A5C0938}">
      <dgm:prSet/>
      <dgm:spPr/>
      <dgm:t>
        <a:bodyPr/>
        <a:lstStyle/>
        <a:p>
          <a:endParaRPr lang="zh-TW" altLang="en-US"/>
        </a:p>
      </dgm:t>
    </dgm:pt>
    <dgm:pt modelId="{9D8380E0-5576-4880-BF03-120B8BB559DD}">
      <dgm:prSet phldrT="[文字]"/>
      <dgm:spPr/>
      <dgm:t>
        <a:bodyPr/>
        <a:lstStyle/>
        <a:p>
          <a:r>
            <a:rPr lang="zh-TW" altLang="en-US" dirty="0" smtClean="0"/>
            <a:t>敘事力</a:t>
          </a:r>
          <a:endParaRPr lang="zh-TW" altLang="en-US" dirty="0"/>
        </a:p>
      </dgm:t>
    </dgm:pt>
    <dgm:pt modelId="{45267D02-5948-43A5-8A7F-EED5055D4687}" type="parTrans" cxnId="{4BAE4E7B-45A7-4B38-B298-4419A517716F}">
      <dgm:prSet/>
      <dgm:spPr/>
      <dgm:t>
        <a:bodyPr/>
        <a:lstStyle/>
        <a:p>
          <a:endParaRPr lang="zh-TW" altLang="en-US"/>
        </a:p>
      </dgm:t>
    </dgm:pt>
    <dgm:pt modelId="{E6AF172E-F5C2-407E-9FA0-A4A5E7EAE5CA}" type="sibTrans" cxnId="{4BAE4E7B-45A7-4B38-B298-4419A517716F}">
      <dgm:prSet/>
      <dgm:spPr/>
      <dgm:t>
        <a:bodyPr/>
        <a:lstStyle/>
        <a:p>
          <a:endParaRPr lang="zh-TW" altLang="en-US"/>
        </a:p>
      </dgm:t>
    </dgm:pt>
    <dgm:pt modelId="{A0015578-C6D8-4B7D-8B47-7A71A78BBEDD}">
      <dgm:prSet phldrT="[文字]"/>
      <dgm:spPr/>
      <dgm:t>
        <a:bodyPr/>
        <a:lstStyle/>
        <a:p>
          <a:r>
            <a:rPr lang="zh-TW" altLang="en-US" dirty="0" smtClean="0"/>
            <a:t>產品力</a:t>
          </a:r>
          <a:endParaRPr lang="zh-TW" altLang="en-US" dirty="0"/>
        </a:p>
      </dgm:t>
    </dgm:pt>
    <dgm:pt modelId="{3F40B9D7-83DE-46FB-A024-D565742BEAFE}" type="parTrans" cxnId="{2AE94563-C722-4682-A6AF-BDE6B7B24ABC}">
      <dgm:prSet/>
      <dgm:spPr/>
      <dgm:t>
        <a:bodyPr/>
        <a:lstStyle/>
        <a:p>
          <a:endParaRPr lang="zh-TW" altLang="en-US"/>
        </a:p>
      </dgm:t>
    </dgm:pt>
    <dgm:pt modelId="{766DDEB0-BBC6-496F-B870-5E3FE774D74F}" type="sibTrans" cxnId="{2AE94563-C722-4682-A6AF-BDE6B7B24ABC}">
      <dgm:prSet/>
      <dgm:spPr/>
      <dgm:t>
        <a:bodyPr/>
        <a:lstStyle/>
        <a:p>
          <a:endParaRPr lang="zh-TW" altLang="en-US"/>
        </a:p>
      </dgm:t>
    </dgm:pt>
    <dgm:pt modelId="{5166E9E3-8901-46AC-9BC7-5B324FBF41C7}">
      <dgm:prSet phldrT="[文字]"/>
      <dgm:spPr/>
      <dgm:t>
        <a:bodyPr/>
        <a:lstStyle/>
        <a:p>
          <a:r>
            <a:rPr lang="zh-TW" altLang="en-US" dirty="0" smtClean="0"/>
            <a:t>創新力</a:t>
          </a:r>
          <a:endParaRPr lang="zh-TW" altLang="en-US" dirty="0"/>
        </a:p>
      </dgm:t>
    </dgm:pt>
    <dgm:pt modelId="{3C55735E-376E-41B3-869E-3A2BF281B8CB}" type="parTrans" cxnId="{6F83556D-560D-4B8A-A532-7B839E2283EE}">
      <dgm:prSet/>
      <dgm:spPr/>
      <dgm:t>
        <a:bodyPr/>
        <a:lstStyle/>
        <a:p>
          <a:endParaRPr lang="zh-TW" altLang="en-US"/>
        </a:p>
      </dgm:t>
    </dgm:pt>
    <dgm:pt modelId="{7C40050B-3183-40A2-A876-D1379777082B}" type="sibTrans" cxnId="{6F83556D-560D-4B8A-A532-7B839E2283EE}">
      <dgm:prSet/>
      <dgm:spPr/>
      <dgm:t>
        <a:bodyPr/>
        <a:lstStyle/>
        <a:p>
          <a:endParaRPr lang="zh-TW" altLang="en-US"/>
        </a:p>
      </dgm:t>
    </dgm:pt>
    <dgm:pt modelId="{B0CA099C-C4D7-4600-83FD-9DADE0311FC5}">
      <dgm:prSet phldrT="[文字]"/>
      <dgm:spPr/>
      <dgm:t>
        <a:bodyPr/>
        <a:lstStyle/>
        <a:p>
          <a:r>
            <a:rPr lang="zh-TW" altLang="en-US" dirty="0" smtClean="0"/>
            <a:t>當代價值連結</a:t>
          </a:r>
          <a:endParaRPr lang="zh-TW" altLang="en-US" dirty="0"/>
        </a:p>
      </dgm:t>
    </dgm:pt>
    <dgm:pt modelId="{3588D7F0-7EF2-4AF3-963C-523BE51ADC49}" type="parTrans" cxnId="{44FB47B4-6803-4791-9F3F-C055EB4F56F6}">
      <dgm:prSet/>
      <dgm:spPr/>
      <dgm:t>
        <a:bodyPr/>
        <a:lstStyle/>
        <a:p>
          <a:endParaRPr lang="zh-TW" altLang="en-US"/>
        </a:p>
      </dgm:t>
    </dgm:pt>
    <dgm:pt modelId="{8FB7C5EF-44DA-477B-90B1-F78691765F45}" type="sibTrans" cxnId="{44FB47B4-6803-4791-9F3F-C055EB4F56F6}">
      <dgm:prSet/>
      <dgm:spPr/>
      <dgm:t>
        <a:bodyPr/>
        <a:lstStyle/>
        <a:p>
          <a:endParaRPr lang="zh-TW" altLang="en-US"/>
        </a:p>
      </dgm:t>
    </dgm:pt>
    <dgm:pt modelId="{3BF9CD01-549F-4CB1-937E-75C716573DC9}">
      <dgm:prSet phldrT="[文字]"/>
      <dgm:spPr/>
      <dgm:t>
        <a:bodyPr/>
        <a:lstStyle/>
        <a:p>
          <a:r>
            <a:rPr lang="zh-TW" altLang="en-US" dirty="0" smtClean="0"/>
            <a:t>社群力</a:t>
          </a:r>
          <a:endParaRPr lang="zh-TW" altLang="en-US" dirty="0"/>
        </a:p>
      </dgm:t>
    </dgm:pt>
    <dgm:pt modelId="{C8096421-13F2-46D4-A089-2264397C36BF}" type="parTrans" cxnId="{65C08C05-D930-4ADD-BFCC-97F4722F0E82}">
      <dgm:prSet/>
      <dgm:spPr/>
      <dgm:t>
        <a:bodyPr/>
        <a:lstStyle/>
        <a:p>
          <a:endParaRPr lang="zh-TW" altLang="en-US"/>
        </a:p>
      </dgm:t>
    </dgm:pt>
    <dgm:pt modelId="{749AA7EA-B0B5-44C1-A84D-CE73FE535353}" type="sibTrans" cxnId="{65C08C05-D930-4ADD-BFCC-97F4722F0E82}">
      <dgm:prSet/>
      <dgm:spPr/>
      <dgm:t>
        <a:bodyPr/>
        <a:lstStyle/>
        <a:p>
          <a:endParaRPr lang="zh-TW" altLang="en-US"/>
        </a:p>
      </dgm:t>
    </dgm:pt>
    <dgm:pt modelId="{516D56FA-AC0B-4612-82E7-2C49B0715023}" type="pres">
      <dgm:prSet presAssocID="{2C0D372E-D5C7-4AA7-8973-5135923E4F84}" presName="Name0" presStyleCnt="0">
        <dgm:presLayoutVars>
          <dgm:chMax val="1"/>
          <dgm:dir/>
          <dgm:animLvl val="ctr"/>
          <dgm:resizeHandles val="exact"/>
        </dgm:presLayoutVars>
      </dgm:prSet>
      <dgm:spPr/>
      <dgm:t>
        <a:bodyPr/>
        <a:lstStyle/>
        <a:p>
          <a:endParaRPr lang="zh-TW" altLang="en-US"/>
        </a:p>
      </dgm:t>
    </dgm:pt>
    <dgm:pt modelId="{D0B6A4D9-3027-45FB-992E-581DD01A1449}" type="pres">
      <dgm:prSet presAssocID="{C0E5C9DF-EB82-4322-BD9F-4D91A098FA61}" presName="centerShape" presStyleLbl="node0" presStyleIdx="0" presStyleCnt="1"/>
      <dgm:spPr/>
      <dgm:t>
        <a:bodyPr/>
        <a:lstStyle/>
        <a:p>
          <a:endParaRPr lang="zh-TW" altLang="en-US"/>
        </a:p>
      </dgm:t>
    </dgm:pt>
    <dgm:pt modelId="{B8178FBE-D072-40C2-BE13-ED701CC58424}" type="pres">
      <dgm:prSet presAssocID="{9D8380E0-5576-4880-BF03-120B8BB559DD}" presName="node" presStyleLbl="node1" presStyleIdx="0" presStyleCnt="5">
        <dgm:presLayoutVars>
          <dgm:bulletEnabled val="1"/>
        </dgm:presLayoutVars>
      </dgm:prSet>
      <dgm:spPr/>
      <dgm:t>
        <a:bodyPr/>
        <a:lstStyle/>
        <a:p>
          <a:endParaRPr lang="zh-TW" altLang="en-US"/>
        </a:p>
      </dgm:t>
    </dgm:pt>
    <dgm:pt modelId="{8463C29D-5282-4612-9A6C-A0CD7A9F5019}" type="pres">
      <dgm:prSet presAssocID="{9D8380E0-5576-4880-BF03-120B8BB559DD}" presName="dummy" presStyleCnt="0"/>
      <dgm:spPr/>
    </dgm:pt>
    <dgm:pt modelId="{9F63D4E7-E86D-4CA5-A005-368E6A498360}" type="pres">
      <dgm:prSet presAssocID="{E6AF172E-F5C2-407E-9FA0-A4A5E7EAE5CA}" presName="sibTrans" presStyleLbl="sibTrans2D1" presStyleIdx="0" presStyleCnt="5"/>
      <dgm:spPr/>
      <dgm:t>
        <a:bodyPr/>
        <a:lstStyle/>
        <a:p>
          <a:endParaRPr lang="zh-TW" altLang="en-US"/>
        </a:p>
      </dgm:t>
    </dgm:pt>
    <dgm:pt modelId="{E18F0CDE-3AC6-46E7-9FF6-7D77B2BB0295}" type="pres">
      <dgm:prSet presAssocID="{A0015578-C6D8-4B7D-8B47-7A71A78BBEDD}" presName="node" presStyleLbl="node1" presStyleIdx="1" presStyleCnt="5">
        <dgm:presLayoutVars>
          <dgm:bulletEnabled val="1"/>
        </dgm:presLayoutVars>
      </dgm:prSet>
      <dgm:spPr/>
      <dgm:t>
        <a:bodyPr/>
        <a:lstStyle/>
        <a:p>
          <a:endParaRPr lang="zh-TW" altLang="en-US"/>
        </a:p>
      </dgm:t>
    </dgm:pt>
    <dgm:pt modelId="{59C3A6A5-36DC-4483-A540-E38D5F085AC4}" type="pres">
      <dgm:prSet presAssocID="{A0015578-C6D8-4B7D-8B47-7A71A78BBEDD}" presName="dummy" presStyleCnt="0"/>
      <dgm:spPr/>
    </dgm:pt>
    <dgm:pt modelId="{FE47FAE0-EC56-445F-AB8E-8EE88C8D047A}" type="pres">
      <dgm:prSet presAssocID="{766DDEB0-BBC6-496F-B870-5E3FE774D74F}" presName="sibTrans" presStyleLbl="sibTrans2D1" presStyleIdx="1" presStyleCnt="5"/>
      <dgm:spPr/>
      <dgm:t>
        <a:bodyPr/>
        <a:lstStyle/>
        <a:p>
          <a:endParaRPr lang="zh-TW" altLang="en-US"/>
        </a:p>
      </dgm:t>
    </dgm:pt>
    <dgm:pt modelId="{E14149F2-DC2E-4165-A6CD-DD2A3E4FCA67}" type="pres">
      <dgm:prSet presAssocID="{3BF9CD01-549F-4CB1-937E-75C716573DC9}" presName="node" presStyleLbl="node1" presStyleIdx="2" presStyleCnt="5">
        <dgm:presLayoutVars>
          <dgm:bulletEnabled val="1"/>
        </dgm:presLayoutVars>
      </dgm:prSet>
      <dgm:spPr/>
      <dgm:t>
        <a:bodyPr/>
        <a:lstStyle/>
        <a:p>
          <a:endParaRPr lang="zh-TW" altLang="en-US"/>
        </a:p>
      </dgm:t>
    </dgm:pt>
    <dgm:pt modelId="{D4FBA898-AC3B-4A70-8850-170254D9A1C0}" type="pres">
      <dgm:prSet presAssocID="{3BF9CD01-549F-4CB1-937E-75C716573DC9}" presName="dummy" presStyleCnt="0"/>
      <dgm:spPr/>
    </dgm:pt>
    <dgm:pt modelId="{EC798006-D5A2-4C4C-BE46-103F657EFB18}" type="pres">
      <dgm:prSet presAssocID="{749AA7EA-B0B5-44C1-A84D-CE73FE535353}" presName="sibTrans" presStyleLbl="sibTrans2D1" presStyleIdx="2" presStyleCnt="5"/>
      <dgm:spPr/>
      <dgm:t>
        <a:bodyPr/>
        <a:lstStyle/>
        <a:p>
          <a:endParaRPr lang="zh-TW" altLang="en-US"/>
        </a:p>
      </dgm:t>
    </dgm:pt>
    <dgm:pt modelId="{F4B01C05-50F6-496D-B8FB-3E72427C89D3}" type="pres">
      <dgm:prSet presAssocID="{5166E9E3-8901-46AC-9BC7-5B324FBF41C7}" presName="node" presStyleLbl="node1" presStyleIdx="3" presStyleCnt="5">
        <dgm:presLayoutVars>
          <dgm:bulletEnabled val="1"/>
        </dgm:presLayoutVars>
      </dgm:prSet>
      <dgm:spPr/>
      <dgm:t>
        <a:bodyPr/>
        <a:lstStyle/>
        <a:p>
          <a:endParaRPr lang="zh-TW" altLang="en-US"/>
        </a:p>
      </dgm:t>
    </dgm:pt>
    <dgm:pt modelId="{99D86EFF-FDFF-4EB2-A674-AC26C2FDF7E5}" type="pres">
      <dgm:prSet presAssocID="{5166E9E3-8901-46AC-9BC7-5B324FBF41C7}" presName="dummy" presStyleCnt="0"/>
      <dgm:spPr/>
    </dgm:pt>
    <dgm:pt modelId="{F4C62D1B-4529-4FBE-A48A-8FD75E104F68}" type="pres">
      <dgm:prSet presAssocID="{7C40050B-3183-40A2-A876-D1379777082B}" presName="sibTrans" presStyleLbl="sibTrans2D1" presStyleIdx="3" presStyleCnt="5"/>
      <dgm:spPr/>
      <dgm:t>
        <a:bodyPr/>
        <a:lstStyle/>
        <a:p>
          <a:endParaRPr lang="zh-TW" altLang="en-US"/>
        </a:p>
      </dgm:t>
    </dgm:pt>
    <dgm:pt modelId="{75B96560-850C-433B-B3AA-0127BAAC5B3B}" type="pres">
      <dgm:prSet presAssocID="{B0CA099C-C4D7-4600-83FD-9DADE0311FC5}" presName="node" presStyleLbl="node1" presStyleIdx="4" presStyleCnt="5">
        <dgm:presLayoutVars>
          <dgm:bulletEnabled val="1"/>
        </dgm:presLayoutVars>
      </dgm:prSet>
      <dgm:spPr/>
      <dgm:t>
        <a:bodyPr/>
        <a:lstStyle/>
        <a:p>
          <a:endParaRPr lang="zh-TW" altLang="en-US"/>
        </a:p>
      </dgm:t>
    </dgm:pt>
    <dgm:pt modelId="{6AB4133D-FD02-4976-8864-81DC805186BF}" type="pres">
      <dgm:prSet presAssocID="{B0CA099C-C4D7-4600-83FD-9DADE0311FC5}" presName="dummy" presStyleCnt="0"/>
      <dgm:spPr/>
    </dgm:pt>
    <dgm:pt modelId="{C033D532-7315-4B4D-B1E0-7D8B9D055CC5}" type="pres">
      <dgm:prSet presAssocID="{8FB7C5EF-44DA-477B-90B1-F78691765F45}" presName="sibTrans" presStyleLbl="sibTrans2D1" presStyleIdx="4" presStyleCnt="5"/>
      <dgm:spPr/>
      <dgm:t>
        <a:bodyPr/>
        <a:lstStyle/>
        <a:p>
          <a:endParaRPr lang="zh-TW" altLang="en-US"/>
        </a:p>
      </dgm:t>
    </dgm:pt>
  </dgm:ptLst>
  <dgm:cxnLst>
    <dgm:cxn modelId="{B1C3892D-26A7-4B5D-8AF2-BACDA52B6900}" type="presOf" srcId="{A0015578-C6D8-4B7D-8B47-7A71A78BBEDD}" destId="{E18F0CDE-3AC6-46E7-9FF6-7D77B2BB0295}" srcOrd="0" destOrd="0" presId="urn:microsoft.com/office/officeart/2005/8/layout/radial6"/>
    <dgm:cxn modelId="{DE43E075-1B03-463A-8D07-7BD68FD2DE52}" type="presOf" srcId="{7C40050B-3183-40A2-A876-D1379777082B}" destId="{F4C62D1B-4529-4FBE-A48A-8FD75E104F68}" srcOrd="0" destOrd="0" presId="urn:microsoft.com/office/officeart/2005/8/layout/radial6"/>
    <dgm:cxn modelId="{6F83556D-560D-4B8A-A532-7B839E2283EE}" srcId="{C0E5C9DF-EB82-4322-BD9F-4D91A098FA61}" destId="{5166E9E3-8901-46AC-9BC7-5B324FBF41C7}" srcOrd="3" destOrd="0" parTransId="{3C55735E-376E-41B3-869E-3A2BF281B8CB}" sibTransId="{7C40050B-3183-40A2-A876-D1379777082B}"/>
    <dgm:cxn modelId="{8334754C-F348-478C-ACB0-61FD34283D65}" type="presOf" srcId="{C0E5C9DF-EB82-4322-BD9F-4D91A098FA61}" destId="{D0B6A4D9-3027-45FB-992E-581DD01A1449}" srcOrd="0" destOrd="0" presId="urn:microsoft.com/office/officeart/2005/8/layout/radial6"/>
    <dgm:cxn modelId="{06B3802F-7DF4-4E74-BE06-01A0263F7634}" type="presOf" srcId="{9D8380E0-5576-4880-BF03-120B8BB559DD}" destId="{B8178FBE-D072-40C2-BE13-ED701CC58424}" srcOrd="0" destOrd="0" presId="urn:microsoft.com/office/officeart/2005/8/layout/radial6"/>
    <dgm:cxn modelId="{3F33F940-6EB1-4189-B9A7-D307A33A292D}" type="presOf" srcId="{E6AF172E-F5C2-407E-9FA0-A4A5E7EAE5CA}" destId="{9F63D4E7-E86D-4CA5-A005-368E6A498360}" srcOrd="0" destOrd="0" presId="urn:microsoft.com/office/officeart/2005/8/layout/radial6"/>
    <dgm:cxn modelId="{4BAE4E7B-45A7-4B38-B298-4419A517716F}" srcId="{C0E5C9DF-EB82-4322-BD9F-4D91A098FA61}" destId="{9D8380E0-5576-4880-BF03-120B8BB559DD}" srcOrd="0" destOrd="0" parTransId="{45267D02-5948-43A5-8A7F-EED5055D4687}" sibTransId="{E6AF172E-F5C2-407E-9FA0-A4A5E7EAE5CA}"/>
    <dgm:cxn modelId="{BEA413B5-A79B-4DDE-B270-B7B06247A205}" type="presOf" srcId="{3BF9CD01-549F-4CB1-937E-75C716573DC9}" destId="{E14149F2-DC2E-4165-A6CD-DD2A3E4FCA67}" srcOrd="0" destOrd="0" presId="urn:microsoft.com/office/officeart/2005/8/layout/radial6"/>
    <dgm:cxn modelId="{2538B0C6-68F1-4D45-BF94-257A008130C3}" type="presOf" srcId="{B0CA099C-C4D7-4600-83FD-9DADE0311FC5}" destId="{75B96560-850C-433B-B3AA-0127BAAC5B3B}" srcOrd="0" destOrd="0" presId="urn:microsoft.com/office/officeart/2005/8/layout/radial6"/>
    <dgm:cxn modelId="{65C08C05-D930-4ADD-BFCC-97F4722F0E82}" srcId="{C0E5C9DF-EB82-4322-BD9F-4D91A098FA61}" destId="{3BF9CD01-549F-4CB1-937E-75C716573DC9}" srcOrd="2" destOrd="0" parTransId="{C8096421-13F2-46D4-A089-2264397C36BF}" sibTransId="{749AA7EA-B0B5-44C1-A84D-CE73FE535353}"/>
    <dgm:cxn modelId="{2AE94563-C722-4682-A6AF-BDE6B7B24ABC}" srcId="{C0E5C9DF-EB82-4322-BD9F-4D91A098FA61}" destId="{A0015578-C6D8-4B7D-8B47-7A71A78BBEDD}" srcOrd="1" destOrd="0" parTransId="{3F40B9D7-83DE-46FB-A024-D565742BEAFE}" sibTransId="{766DDEB0-BBC6-496F-B870-5E3FE774D74F}"/>
    <dgm:cxn modelId="{B74A5850-5AF7-4A40-A87B-FB181A5C0938}" srcId="{2C0D372E-D5C7-4AA7-8973-5135923E4F84}" destId="{C0E5C9DF-EB82-4322-BD9F-4D91A098FA61}" srcOrd="0" destOrd="0" parTransId="{BDD31891-02AA-47B7-912D-D8E9058777C5}" sibTransId="{B07E6E80-0C36-42EB-887D-9A039DFFF63A}"/>
    <dgm:cxn modelId="{9B7E593A-04C6-40E9-8B20-D4EC2D7964DA}" type="presOf" srcId="{766DDEB0-BBC6-496F-B870-5E3FE774D74F}" destId="{FE47FAE0-EC56-445F-AB8E-8EE88C8D047A}" srcOrd="0" destOrd="0" presId="urn:microsoft.com/office/officeart/2005/8/layout/radial6"/>
    <dgm:cxn modelId="{44FB47B4-6803-4791-9F3F-C055EB4F56F6}" srcId="{C0E5C9DF-EB82-4322-BD9F-4D91A098FA61}" destId="{B0CA099C-C4D7-4600-83FD-9DADE0311FC5}" srcOrd="4" destOrd="0" parTransId="{3588D7F0-7EF2-4AF3-963C-523BE51ADC49}" sibTransId="{8FB7C5EF-44DA-477B-90B1-F78691765F45}"/>
    <dgm:cxn modelId="{37BE391C-D50C-4BDD-8AC8-294FAC274BF8}" type="presOf" srcId="{8FB7C5EF-44DA-477B-90B1-F78691765F45}" destId="{C033D532-7315-4B4D-B1E0-7D8B9D055CC5}" srcOrd="0" destOrd="0" presId="urn:microsoft.com/office/officeart/2005/8/layout/radial6"/>
    <dgm:cxn modelId="{64FE841C-6BCD-44A3-8896-6629B128DFFB}" type="presOf" srcId="{749AA7EA-B0B5-44C1-A84D-CE73FE535353}" destId="{EC798006-D5A2-4C4C-BE46-103F657EFB18}" srcOrd="0" destOrd="0" presId="urn:microsoft.com/office/officeart/2005/8/layout/radial6"/>
    <dgm:cxn modelId="{4FB2096D-5977-4944-8A8E-0D13FF38B5EE}" type="presOf" srcId="{2C0D372E-D5C7-4AA7-8973-5135923E4F84}" destId="{516D56FA-AC0B-4612-82E7-2C49B0715023}" srcOrd="0" destOrd="0" presId="urn:microsoft.com/office/officeart/2005/8/layout/radial6"/>
    <dgm:cxn modelId="{61C506DB-7AEC-4E0D-BA05-9A303187E929}" type="presOf" srcId="{5166E9E3-8901-46AC-9BC7-5B324FBF41C7}" destId="{F4B01C05-50F6-496D-B8FB-3E72427C89D3}" srcOrd="0" destOrd="0" presId="urn:microsoft.com/office/officeart/2005/8/layout/radial6"/>
    <dgm:cxn modelId="{5A75213A-584B-43AC-BF57-639F42968A19}" type="presParOf" srcId="{516D56FA-AC0B-4612-82E7-2C49B0715023}" destId="{D0B6A4D9-3027-45FB-992E-581DD01A1449}" srcOrd="0" destOrd="0" presId="urn:microsoft.com/office/officeart/2005/8/layout/radial6"/>
    <dgm:cxn modelId="{58D815C2-32A9-4B85-94BF-8F7DDA3D16FB}" type="presParOf" srcId="{516D56FA-AC0B-4612-82E7-2C49B0715023}" destId="{B8178FBE-D072-40C2-BE13-ED701CC58424}" srcOrd="1" destOrd="0" presId="urn:microsoft.com/office/officeart/2005/8/layout/radial6"/>
    <dgm:cxn modelId="{DF23479F-4129-4E98-9428-C2E6ACCE86B1}" type="presParOf" srcId="{516D56FA-AC0B-4612-82E7-2C49B0715023}" destId="{8463C29D-5282-4612-9A6C-A0CD7A9F5019}" srcOrd="2" destOrd="0" presId="urn:microsoft.com/office/officeart/2005/8/layout/radial6"/>
    <dgm:cxn modelId="{EFDD1D36-AC15-4384-A9D3-6AC99FEF3102}" type="presParOf" srcId="{516D56FA-AC0B-4612-82E7-2C49B0715023}" destId="{9F63D4E7-E86D-4CA5-A005-368E6A498360}" srcOrd="3" destOrd="0" presId="urn:microsoft.com/office/officeart/2005/8/layout/radial6"/>
    <dgm:cxn modelId="{4C87B525-FA24-4611-9FC7-B85396E2E0E8}" type="presParOf" srcId="{516D56FA-AC0B-4612-82E7-2C49B0715023}" destId="{E18F0CDE-3AC6-46E7-9FF6-7D77B2BB0295}" srcOrd="4" destOrd="0" presId="urn:microsoft.com/office/officeart/2005/8/layout/radial6"/>
    <dgm:cxn modelId="{131D89AC-9F0F-426A-AEF5-4383D16E62BB}" type="presParOf" srcId="{516D56FA-AC0B-4612-82E7-2C49B0715023}" destId="{59C3A6A5-36DC-4483-A540-E38D5F085AC4}" srcOrd="5" destOrd="0" presId="urn:microsoft.com/office/officeart/2005/8/layout/radial6"/>
    <dgm:cxn modelId="{A5961057-6582-44A2-8131-F5611515369A}" type="presParOf" srcId="{516D56FA-AC0B-4612-82E7-2C49B0715023}" destId="{FE47FAE0-EC56-445F-AB8E-8EE88C8D047A}" srcOrd="6" destOrd="0" presId="urn:microsoft.com/office/officeart/2005/8/layout/radial6"/>
    <dgm:cxn modelId="{70A23574-BC79-4F0D-B5E2-A229E7A7930F}" type="presParOf" srcId="{516D56FA-AC0B-4612-82E7-2C49B0715023}" destId="{E14149F2-DC2E-4165-A6CD-DD2A3E4FCA67}" srcOrd="7" destOrd="0" presId="urn:microsoft.com/office/officeart/2005/8/layout/radial6"/>
    <dgm:cxn modelId="{2F820712-9DD5-4785-8CDD-7AB1068A6FC8}" type="presParOf" srcId="{516D56FA-AC0B-4612-82E7-2C49B0715023}" destId="{D4FBA898-AC3B-4A70-8850-170254D9A1C0}" srcOrd="8" destOrd="0" presId="urn:microsoft.com/office/officeart/2005/8/layout/radial6"/>
    <dgm:cxn modelId="{4AC50053-420E-48FF-84C8-CBB369F2C4A4}" type="presParOf" srcId="{516D56FA-AC0B-4612-82E7-2C49B0715023}" destId="{EC798006-D5A2-4C4C-BE46-103F657EFB18}" srcOrd="9" destOrd="0" presId="urn:microsoft.com/office/officeart/2005/8/layout/radial6"/>
    <dgm:cxn modelId="{2B1FF5FF-B3A8-4346-869E-CD2EF8AC8996}" type="presParOf" srcId="{516D56FA-AC0B-4612-82E7-2C49B0715023}" destId="{F4B01C05-50F6-496D-B8FB-3E72427C89D3}" srcOrd="10" destOrd="0" presId="urn:microsoft.com/office/officeart/2005/8/layout/radial6"/>
    <dgm:cxn modelId="{D001AC06-76EC-4C28-835B-5C110508EAB9}" type="presParOf" srcId="{516D56FA-AC0B-4612-82E7-2C49B0715023}" destId="{99D86EFF-FDFF-4EB2-A674-AC26C2FDF7E5}" srcOrd="11" destOrd="0" presId="urn:microsoft.com/office/officeart/2005/8/layout/radial6"/>
    <dgm:cxn modelId="{35A9D365-8BDC-4805-9FA1-9FEFFF009BB5}" type="presParOf" srcId="{516D56FA-AC0B-4612-82E7-2C49B0715023}" destId="{F4C62D1B-4529-4FBE-A48A-8FD75E104F68}" srcOrd="12" destOrd="0" presId="urn:microsoft.com/office/officeart/2005/8/layout/radial6"/>
    <dgm:cxn modelId="{0F7993F3-378E-4A8B-9CB8-96567C26B2A3}" type="presParOf" srcId="{516D56FA-AC0B-4612-82E7-2C49B0715023}" destId="{75B96560-850C-433B-B3AA-0127BAAC5B3B}" srcOrd="13" destOrd="0" presId="urn:microsoft.com/office/officeart/2005/8/layout/radial6"/>
    <dgm:cxn modelId="{A868A211-7105-41BC-A01E-A3362152A949}" type="presParOf" srcId="{516D56FA-AC0B-4612-82E7-2C49B0715023}" destId="{6AB4133D-FD02-4976-8864-81DC805186BF}" srcOrd="14" destOrd="0" presId="urn:microsoft.com/office/officeart/2005/8/layout/radial6"/>
    <dgm:cxn modelId="{99DF2749-AC26-4F3F-8C9F-288B66666C8F}" type="presParOf" srcId="{516D56FA-AC0B-4612-82E7-2C49B0715023}" destId="{C033D532-7315-4B4D-B1E0-7D8B9D055CC5}"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8CFDB2-E888-4B54-9ED7-E285604AFA34}" type="doc">
      <dgm:prSet loTypeId="urn:microsoft.com/office/officeart/2009/3/layout/IncreasingArrowsProcess" loCatId="process" qsTypeId="urn:microsoft.com/office/officeart/2005/8/quickstyle/simple1" qsCatId="simple" csTypeId="urn:microsoft.com/office/officeart/2005/8/colors/accent5_4" csCatId="accent5" phldr="1"/>
      <dgm:spPr/>
      <dgm:t>
        <a:bodyPr/>
        <a:lstStyle/>
        <a:p>
          <a:endParaRPr lang="zh-TW" altLang="en-US"/>
        </a:p>
      </dgm:t>
    </dgm:pt>
    <dgm:pt modelId="{7BADA5A4-3105-4572-AB54-699AF78B75E6}">
      <dgm:prSet phldrT="[文字]"/>
      <dgm:spPr/>
      <dgm:t>
        <a:bodyPr/>
        <a:lstStyle/>
        <a:p>
          <a:r>
            <a:rPr lang="zh-TW" altLang="en-US" dirty="0" smtClean="0"/>
            <a:t>封建制度時代</a:t>
          </a:r>
          <a:endParaRPr lang="zh-TW" altLang="en-US" dirty="0"/>
        </a:p>
      </dgm:t>
    </dgm:pt>
    <dgm:pt modelId="{D42E5AA8-A881-439E-98C9-4756EB6C38BA}" type="parTrans" cxnId="{60A3F61C-898A-45AF-A2EB-BBA8227E39F0}">
      <dgm:prSet/>
      <dgm:spPr/>
      <dgm:t>
        <a:bodyPr/>
        <a:lstStyle/>
        <a:p>
          <a:endParaRPr lang="zh-TW" altLang="en-US"/>
        </a:p>
      </dgm:t>
    </dgm:pt>
    <dgm:pt modelId="{94786122-E643-4166-88F6-5381BEC745BA}" type="sibTrans" cxnId="{60A3F61C-898A-45AF-A2EB-BBA8227E39F0}">
      <dgm:prSet/>
      <dgm:spPr/>
      <dgm:t>
        <a:bodyPr/>
        <a:lstStyle/>
        <a:p>
          <a:endParaRPr lang="zh-TW" altLang="en-US"/>
        </a:p>
      </dgm:t>
    </dgm:pt>
    <dgm:pt modelId="{D452F644-7750-4633-9460-827514F6C32E}">
      <dgm:prSet phldrT="[文字]"/>
      <dgm:spPr/>
      <dgm:t>
        <a:bodyPr/>
        <a:lstStyle/>
        <a:p>
          <a:r>
            <a:rPr lang="zh-TW" altLang="en-US" dirty="0" smtClean="0"/>
            <a:t>用動力革命帶來的新工業生產鬆綁了封建制度</a:t>
          </a:r>
          <a:endParaRPr lang="en-US" altLang="zh-TW" dirty="0" smtClean="0"/>
        </a:p>
        <a:p>
          <a:r>
            <a:rPr lang="zh-TW" altLang="en-US" dirty="0" smtClean="0"/>
            <a:t>土地資本的概念被經濟資本取代</a:t>
          </a:r>
          <a:endParaRPr lang="zh-TW" altLang="en-US" dirty="0"/>
        </a:p>
      </dgm:t>
    </dgm:pt>
    <dgm:pt modelId="{CE976A12-BB24-40DE-87FF-A5C3F1967751}" type="parTrans" cxnId="{963E7640-CC0B-433F-B858-840976711A04}">
      <dgm:prSet/>
      <dgm:spPr/>
      <dgm:t>
        <a:bodyPr/>
        <a:lstStyle/>
        <a:p>
          <a:endParaRPr lang="zh-TW" altLang="en-US"/>
        </a:p>
      </dgm:t>
    </dgm:pt>
    <dgm:pt modelId="{EB9BDDEB-9698-483F-8E4C-076B856E4BB6}" type="sibTrans" cxnId="{963E7640-CC0B-433F-B858-840976711A04}">
      <dgm:prSet/>
      <dgm:spPr/>
      <dgm:t>
        <a:bodyPr/>
        <a:lstStyle/>
        <a:p>
          <a:endParaRPr lang="zh-TW" altLang="en-US"/>
        </a:p>
      </dgm:t>
    </dgm:pt>
    <dgm:pt modelId="{3845AE0C-BBF1-4360-8060-04F77D6ED3EE}">
      <dgm:prSet phldrT="[文字]"/>
      <dgm:spPr/>
      <dgm:t>
        <a:bodyPr/>
        <a:lstStyle/>
        <a:p>
          <a:r>
            <a:rPr lang="zh-TW" altLang="en-US" dirty="0" smtClean="0"/>
            <a:t>工業生產時代</a:t>
          </a:r>
          <a:endParaRPr lang="zh-TW" altLang="en-US" dirty="0"/>
        </a:p>
      </dgm:t>
    </dgm:pt>
    <dgm:pt modelId="{8050BF72-ED22-4807-A65D-71C5D1FB9993}" type="parTrans" cxnId="{05378BE4-B82A-4A35-9951-92B69C81F1AE}">
      <dgm:prSet/>
      <dgm:spPr/>
      <dgm:t>
        <a:bodyPr/>
        <a:lstStyle/>
        <a:p>
          <a:endParaRPr lang="zh-TW" altLang="en-US"/>
        </a:p>
      </dgm:t>
    </dgm:pt>
    <dgm:pt modelId="{F0A7B3DD-440B-499B-A7F4-DCDB5CA1EB21}" type="sibTrans" cxnId="{05378BE4-B82A-4A35-9951-92B69C81F1AE}">
      <dgm:prSet/>
      <dgm:spPr/>
      <dgm:t>
        <a:bodyPr/>
        <a:lstStyle/>
        <a:p>
          <a:endParaRPr lang="zh-TW" altLang="en-US"/>
        </a:p>
      </dgm:t>
    </dgm:pt>
    <dgm:pt modelId="{7A50B025-0045-4A37-B1F3-78C9D96664CF}">
      <dgm:prSet phldrT="[文字]"/>
      <dgm:spPr/>
      <dgm:t>
        <a:bodyPr/>
        <a:lstStyle/>
        <a:p>
          <a:r>
            <a:rPr lang="zh-TW" altLang="en-US" dirty="0" smtClean="0"/>
            <a:t>透過網路與資訊普及了教育與知識，鬆綁了工業生產制度</a:t>
          </a:r>
          <a:endParaRPr lang="en-US" altLang="zh-TW" dirty="0" smtClean="0"/>
        </a:p>
        <a:p>
          <a:r>
            <a:rPr lang="zh-TW" altLang="en-US" dirty="0" smtClean="0"/>
            <a:t>經濟資本漸漸被社會資本涵蓋</a:t>
          </a:r>
          <a:endParaRPr lang="zh-TW" altLang="en-US" dirty="0"/>
        </a:p>
      </dgm:t>
    </dgm:pt>
    <dgm:pt modelId="{AB536D6F-8C83-494C-AB69-95DAACE564EB}" type="parTrans" cxnId="{8FA25F0C-AEB2-40A8-B165-16CCF308489D}">
      <dgm:prSet/>
      <dgm:spPr/>
      <dgm:t>
        <a:bodyPr/>
        <a:lstStyle/>
        <a:p>
          <a:endParaRPr lang="zh-TW" altLang="en-US"/>
        </a:p>
      </dgm:t>
    </dgm:pt>
    <dgm:pt modelId="{E7004D22-E92C-4BAC-8406-E020325CC4C1}" type="sibTrans" cxnId="{8FA25F0C-AEB2-40A8-B165-16CCF308489D}">
      <dgm:prSet/>
      <dgm:spPr/>
      <dgm:t>
        <a:bodyPr/>
        <a:lstStyle/>
        <a:p>
          <a:endParaRPr lang="zh-TW" altLang="en-US"/>
        </a:p>
      </dgm:t>
    </dgm:pt>
    <dgm:pt modelId="{788BE4B5-25B8-43EE-ABD5-77418523381B}">
      <dgm:prSet phldrT="[文字]"/>
      <dgm:spPr/>
      <dgm:t>
        <a:bodyPr/>
        <a:lstStyle/>
        <a:p>
          <a:r>
            <a:rPr lang="zh-TW" altLang="en-US" dirty="0" smtClean="0"/>
            <a:t>共享經濟時代</a:t>
          </a:r>
          <a:endParaRPr lang="zh-TW" altLang="en-US" dirty="0"/>
        </a:p>
      </dgm:t>
    </dgm:pt>
    <dgm:pt modelId="{76988C89-AD76-414E-BF20-B8F3F22EA36D}" type="parTrans" cxnId="{13AAFE65-93A7-4229-BC39-F7C29F23895D}">
      <dgm:prSet/>
      <dgm:spPr/>
      <dgm:t>
        <a:bodyPr/>
        <a:lstStyle/>
        <a:p>
          <a:endParaRPr lang="zh-TW" altLang="en-US"/>
        </a:p>
      </dgm:t>
    </dgm:pt>
    <dgm:pt modelId="{1EB1EE8F-8D41-4B5F-833F-ACBF582E3510}" type="sibTrans" cxnId="{13AAFE65-93A7-4229-BC39-F7C29F23895D}">
      <dgm:prSet/>
      <dgm:spPr/>
      <dgm:t>
        <a:bodyPr/>
        <a:lstStyle/>
        <a:p>
          <a:endParaRPr lang="zh-TW" altLang="en-US"/>
        </a:p>
      </dgm:t>
    </dgm:pt>
    <dgm:pt modelId="{75C6416F-251D-4C55-81BF-34BA5A70A6CF}">
      <dgm:prSet phldrT="[文字]"/>
      <dgm:spPr/>
      <dgm:t>
        <a:bodyPr/>
        <a:lstStyle/>
        <a:p>
          <a:r>
            <a:rPr lang="zh-TW" altLang="en-US" dirty="0" smtClean="0"/>
            <a:t>工業生產的後遺症引發了全球反思</a:t>
          </a:r>
          <a:endParaRPr lang="en-US" altLang="zh-TW" dirty="0" smtClean="0"/>
        </a:p>
        <a:p>
          <a:r>
            <a:rPr lang="en-US" altLang="zh-TW" dirty="0" smtClean="0"/>
            <a:t>IT</a:t>
          </a:r>
          <a:r>
            <a:rPr lang="zh-TW" altLang="en-US" dirty="0" smtClean="0"/>
            <a:t>產業提高了個人對大議題的表達與參與能力</a:t>
          </a:r>
          <a:endParaRPr lang="en-US" altLang="zh-TW" dirty="0" smtClean="0"/>
        </a:p>
        <a:p>
          <a:r>
            <a:rPr lang="zh-TW" altLang="en-US" dirty="0" smtClean="0"/>
            <a:t>社會資本與文化資本的需求漸漸高於經濟資本</a:t>
          </a:r>
          <a:endParaRPr lang="en-US" altLang="zh-TW" dirty="0" smtClean="0"/>
        </a:p>
        <a:p>
          <a:endParaRPr lang="zh-TW" altLang="en-US" dirty="0"/>
        </a:p>
      </dgm:t>
    </dgm:pt>
    <dgm:pt modelId="{AD1EB5A9-3454-44E6-B1F2-968540C75176}" type="parTrans" cxnId="{A9CE8093-B421-4E3B-B2F4-1ACE1513359B}">
      <dgm:prSet/>
      <dgm:spPr/>
      <dgm:t>
        <a:bodyPr/>
        <a:lstStyle/>
        <a:p>
          <a:endParaRPr lang="zh-TW" altLang="en-US"/>
        </a:p>
      </dgm:t>
    </dgm:pt>
    <dgm:pt modelId="{EF729B27-0CA4-4719-B83B-431C07A3950A}" type="sibTrans" cxnId="{A9CE8093-B421-4E3B-B2F4-1ACE1513359B}">
      <dgm:prSet/>
      <dgm:spPr/>
      <dgm:t>
        <a:bodyPr/>
        <a:lstStyle/>
        <a:p>
          <a:endParaRPr lang="zh-TW" altLang="en-US"/>
        </a:p>
      </dgm:t>
    </dgm:pt>
    <dgm:pt modelId="{F6DD265D-2FF3-440E-BE2A-10A3F6C86610}" type="pres">
      <dgm:prSet presAssocID="{2B8CFDB2-E888-4B54-9ED7-E285604AFA34}" presName="Name0" presStyleCnt="0">
        <dgm:presLayoutVars>
          <dgm:chMax val="5"/>
          <dgm:chPref val="5"/>
          <dgm:dir/>
          <dgm:animLvl val="lvl"/>
        </dgm:presLayoutVars>
      </dgm:prSet>
      <dgm:spPr/>
      <dgm:t>
        <a:bodyPr/>
        <a:lstStyle/>
        <a:p>
          <a:endParaRPr lang="zh-TW" altLang="en-US"/>
        </a:p>
      </dgm:t>
    </dgm:pt>
    <dgm:pt modelId="{A83B9B6B-021A-42BE-B51A-848002D58A2B}" type="pres">
      <dgm:prSet presAssocID="{7BADA5A4-3105-4572-AB54-699AF78B75E6}" presName="parentText1" presStyleLbl="node1" presStyleIdx="0" presStyleCnt="3">
        <dgm:presLayoutVars>
          <dgm:chMax/>
          <dgm:chPref val="3"/>
          <dgm:bulletEnabled val="1"/>
        </dgm:presLayoutVars>
      </dgm:prSet>
      <dgm:spPr/>
      <dgm:t>
        <a:bodyPr/>
        <a:lstStyle/>
        <a:p>
          <a:endParaRPr lang="zh-TW" altLang="en-US"/>
        </a:p>
      </dgm:t>
    </dgm:pt>
    <dgm:pt modelId="{BB19F16D-CA70-43BC-85BC-802252E6FFDA}" type="pres">
      <dgm:prSet presAssocID="{7BADA5A4-3105-4572-AB54-699AF78B75E6}" presName="childText1" presStyleLbl="solidAlignAcc1" presStyleIdx="0" presStyleCnt="3">
        <dgm:presLayoutVars>
          <dgm:chMax val="0"/>
          <dgm:chPref val="0"/>
          <dgm:bulletEnabled val="1"/>
        </dgm:presLayoutVars>
      </dgm:prSet>
      <dgm:spPr/>
      <dgm:t>
        <a:bodyPr/>
        <a:lstStyle/>
        <a:p>
          <a:endParaRPr lang="zh-TW" altLang="en-US"/>
        </a:p>
      </dgm:t>
    </dgm:pt>
    <dgm:pt modelId="{94723D1D-EEA7-4B99-8F62-0917A815B174}" type="pres">
      <dgm:prSet presAssocID="{3845AE0C-BBF1-4360-8060-04F77D6ED3EE}" presName="parentText2" presStyleLbl="node1" presStyleIdx="1" presStyleCnt="3">
        <dgm:presLayoutVars>
          <dgm:chMax/>
          <dgm:chPref val="3"/>
          <dgm:bulletEnabled val="1"/>
        </dgm:presLayoutVars>
      </dgm:prSet>
      <dgm:spPr/>
      <dgm:t>
        <a:bodyPr/>
        <a:lstStyle/>
        <a:p>
          <a:endParaRPr lang="zh-TW" altLang="en-US"/>
        </a:p>
      </dgm:t>
    </dgm:pt>
    <dgm:pt modelId="{6281B030-F2D7-4570-8EF6-40C775CC43EB}" type="pres">
      <dgm:prSet presAssocID="{3845AE0C-BBF1-4360-8060-04F77D6ED3EE}" presName="childText2" presStyleLbl="solidAlignAcc1" presStyleIdx="1" presStyleCnt="3">
        <dgm:presLayoutVars>
          <dgm:chMax val="0"/>
          <dgm:chPref val="0"/>
          <dgm:bulletEnabled val="1"/>
        </dgm:presLayoutVars>
      </dgm:prSet>
      <dgm:spPr/>
      <dgm:t>
        <a:bodyPr/>
        <a:lstStyle/>
        <a:p>
          <a:endParaRPr lang="zh-TW" altLang="en-US"/>
        </a:p>
      </dgm:t>
    </dgm:pt>
    <dgm:pt modelId="{1513F1BF-7590-4D5E-BE1C-B8C2629292F1}" type="pres">
      <dgm:prSet presAssocID="{788BE4B5-25B8-43EE-ABD5-77418523381B}" presName="parentText3" presStyleLbl="node1" presStyleIdx="2" presStyleCnt="3">
        <dgm:presLayoutVars>
          <dgm:chMax/>
          <dgm:chPref val="3"/>
          <dgm:bulletEnabled val="1"/>
        </dgm:presLayoutVars>
      </dgm:prSet>
      <dgm:spPr/>
      <dgm:t>
        <a:bodyPr/>
        <a:lstStyle/>
        <a:p>
          <a:endParaRPr lang="zh-TW" altLang="en-US"/>
        </a:p>
      </dgm:t>
    </dgm:pt>
    <dgm:pt modelId="{4A4546C3-FF86-4ADF-87BE-F6608159B978}" type="pres">
      <dgm:prSet presAssocID="{788BE4B5-25B8-43EE-ABD5-77418523381B}" presName="childText3" presStyleLbl="solidAlignAcc1" presStyleIdx="2" presStyleCnt="3">
        <dgm:presLayoutVars>
          <dgm:chMax val="0"/>
          <dgm:chPref val="0"/>
          <dgm:bulletEnabled val="1"/>
        </dgm:presLayoutVars>
      </dgm:prSet>
      <dgm:spPr/>
      <dgm:t>
        <a:bodyPr/>
        <a:lstStyle/>
        <a:p>
          <a:endParaRPr lang="zh-TW" altLang="en-US"/>
        </a:p>
      </dgm:t>
    </dgm:pt>
  </dgm:ptLst>
  <dgm:cxnLst>
    <dgm:cxn modelId="{05378BE4-B82A-4A35-9951-92B69C81F1AE}" srcId="{2B8CFDB2-E888-4B54-9ED7-E285604AFA34}" destId="{3845AE0C-BBF1-4360-8060-04F77D6ED3EE}" srcOrd="1" destOrd="0" parTransId="{8050BF72-ED22-4807-A65D-71C5D1FB9993}" sibTransId="{F0A7B3DD-440B-499B-A7F4-DCDB5CA1EB21}"/>
    <dgm:cxn modelId="{F52964EF-2259-43D6-9B43-5E788F873B42}" type="presOf" srcId="{3845AE0C-BBF1-4360-8060-04F77D6ED3EE}" destId="{94723D1D-EEA7-4B99-8F62-0917A815B174}" srcOrd="0" destOrd="0" presId="urn:microsoft.com/office/officeart/2009/3/layout/IncreasingArrowsProcess"/>
    <dgm:cxn modelId="{A9CE8093-B421-4E3B-B2F4-1ACE1513359B}" srcId="{788BE4B5-25B8-43EE-ABD5-77418523381B}" destId="{75C6416F-251D-4C55-81BF-34BA5A70A6CF}" srcOrd="0" destOrd="0" parTransId="{AD1EB5A9-3454-44E6-B1F2-968540C75176}" sibTransId="{EF729B27-0CA4-4719-B83B-431C07A3950A}"/>
    <dgm:cxn modelId="{8FA25F0C-AEB2-40A8-B165-16CCF308489D}" srcId="{3845AE0C-BBF1-4360-8060-04F77D6ED3EE}" destId="{7A50B025-0045-4A37-B1F3-78C9D96664CF}" srcOrd="0" destOrd="0" parTransId="{AB536D6F-8C83-494C-AB69-95DAACE564EB}" sibTransId="{E7004D22-E92C-4BAC-8406-E020325CC4C1}"/>
    <dgm:cxn modelId="{BE6C73AC-F33E-4504-96FD-1861C0B75709}" type="presOf" srcId="{7A50B025-0045-4A37-B1F3-78C9D96664CF}" destId="{6281B030-F2D7-4570-8EF6-40C775CC43EB}" srcOrd="0" destOrd="0" presId="urn:microsoft.com/office/officeart/2009/3/layout/IncreasingArrowsProcess"/>
    <dgm:cxn modelId="{6E194EDD-3512-4FB5-AECD-FF451E1B2D74}" type="presOf" srcId="{D452F644-7750-4633-9460-827514F6C32E}" destId="{BB19F16D-CA70-43BC-85BC-802252E6FFDA}" srcOrd="0" destOrd="0" presId="urn:microsoft.com/office/officeart/2009/3/layout/IncreasingArrowsProcess"/>
    <dgm:cxn modelId="{97CA4047-0552-48FD-9A56-EB56A01CE392}" type="presOf" srcId="{2B8CFDB2-E888-4B54-9ED7-E285604AFA34}" destId="{F6DD265D-2FF3-440E-BE2A-10A3F6C86610}" srcOrd="0" destOrd="0" presId="urn:microsoft.com/office/officeart/2009/3/layout/IncreasingArrowsProcess"/>
    <dgm:cxn modelId="{60A3F61C-898A-45AF-A2EB-BBA8227E39F0}" srcId="{2B8CFDB2-E888-4B54-9ED7-E285604AFA34}" destId="{7BADA5A4-3105-4572-AB54-699AF78B75E6}" srcOrd="0" destOrd="0" parTransId="{D42E5AA8-A881-439E-98C9-4756EB6C38BA}" sibTransId="{94786122-E643-4166-88F6-5381BEC745BA}"/>
    <dgm:cxn modelId="{4251B11C-67C4-466E-9E27-0E7EF32D6A95}" type="presOf" srcId="{75C6416F-251D-4C55-81BF-34BA5A70A6CF}" destId="{4A4546C3-FF86-4ADF-87BE-F6608159B978}" srcOrd="0" destOrd="0" presId="urn:microsoft.com/office/officeart/2009/3/layout/IncreasingArrowsProcess"/>
    <dgm:cxn modelId="{13AAFE65-93A7-4229-BC39-F7C29F23895D}" srcId="{2B8CFDB2-E888-4B54-9ED7-E285604AFA34}" destId="{788BE4B5-25B8-43EE-ABD5-77418523381B}" srcOrd="2" destOrd="0" parTransId="{76988C89-AD76-414E-BF20-B8F3F22EA36D}" sibTransId="{1EB1EE8F-8D41-4B5F-833F-ACBF582E3510}"/>
    <dgm:cxn modelId="{963E7640-CC0B-433F-B858-840976711A04}" srcId="{7BADA5A4-3105-4572-AB54-699AF78B75E6}" destId="{D452F644-7750-4633-9460-827514F6C32E}" srcOrd="0" destOrd="0" parTransId="{CE976A12-BB24-40DE-87FF-A5C3F1967751}" sibTransId="{EB9BDDEB-9698-483F-8E4C-076B856E4BB6}"/>
    <dgm:cxn modelId="{884F2395-8BDB-4215-A827-15D7A2F7C05C}" type="presOf" srcId="{7BADA5A4-3105-4572-AB54-699AF78B75E6}" destId="{A83B9B6B-021A-42BE-B51A-848002D58A2B}" srcOrd="0" destOrd="0" presId="urn:microsoft.com/office/officeart/2009/3/layout/IncreasingArrowsProcess"/>
    <dgm:cxn modelId="{99384A48-D4DC-4F85-BD41-737BF0C45DD7}" type="presOf" srcId="{788BE4B5-25B8-43EE-ABD5-77418523381B}" destId="{1513F1BF-7590-4D5E-BE1C-B8C2629292F1}" srcOrd="0" destOrd="0" presId="urn:microsoft.com/office/officeart/2009/3/layout/IncreasingArrowsProcess"/>
    <dgm:cxn modelId="{1BD0F1F7-4F07-417C-8C2F-4E1DF1D3DF71}" type="presParOf" srcId="{F6DD265D-2FF3-440E-BE2A-10A3F6C86610}" destId="{A83B9B6B-021A-42BE-B51A-848002D58A2B}" srcOrd="0" destOrd="0" presId="urn:microsoft.com/office/officeart/2009/3/layout/IncreasingArrowsProcess"/>
    <dgm:cxn modelId="{071958C8-2DA9-4921-A3F4-762DF02B33A5}" type="presParOf" srcId="{F6DD265D-2FF3-440E-BE2A-10A3F6C86610}" destId="{BB19F16D-CA70-43BC-85BC-802252E6FFDA}" srcOrd="1" destOrd="0" presId="urn:microsoft.com/office/officeart/2009/3/layout/IncreasingArrowsProcess"/>
    <dgm:cxn modelId="{3F7826AE-778D-4FD9-84B4-7676261A19A5}" type="presParOf" srcId="{F6DD265D-2FF3-440E-BE2A-10A3F6C86610}" destId="{94723D1D-EEA7-4B99-8F62-0917A815B174}" srcOrd="2" destOrd="0" presId="urn:microsoft.com/office/officeart/2009/3/layout/IncreasingArrowsProcess"/>
    <dgm:cxn modelId="{E55208C3-CD32-448D-BDC3-2D7989EB6BAF}" type="presParOf" srcId="{F6DD265D-2FF3-440E-BE2A-10A3F6C86610}" destId="{6281B030-F2D7-4570-8EF6-40C775CC43EB}" srcOrd="3" destOrd="0" presId="urn:microsoft.com/office/officeart/2009/3/layout/IncreasingArrowsProcess"/>
    <dgm:cxn modelId="{896A6014-CAC2-4F63-B437-7CFA366F71D9}" type="presParOf" srcId="{F6DD265D-2FF3-440E-BE2A-10A3F6C86610}" destId="{1513F1BF-7590-4D5E-BE1C-B8C2629292F1}" srcOrd="4" destOrd="0" presId="urn:microsoft.com/office/officeart/2009/3/layout/IncreasingArrowsProcess"/>
    <dgm:cxn modelId="{6F647868-9332-484E-9B45-5F7BB5DD2AE8}" type="presParOf" srcId="{F6DD265D-2FF3-440E-BE2A-10A3F6C86610}" destId="{4A4546C3-FF86-4ADF-87BE-F6608159B978}"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AD3731-0437-4E08-87F1-5F77AE796F61}" type="doc">
      <dgm:prSet loTypeId="urn:microsoft.com/office/officeart/2005/8/layout/gear1" loCatId="process" qsTypeId="urn:microsoft.com/office/officeart/2005/8/quickstyle/simple1" qsCatId="simple" csTypeId="urn:microsoft.com/office/officeart/2005/8/colors/accent1_2" csCatId="accent1" phldr="1"/>
      <dgm:spPr/>
    </dgm:pt>
    <dgm:pt modelId="{244DE7AB-9825-4089-8F11-5DDB5D8E66BB}">
      <dgm:prSet phldrT="[文字]"/>
      <dgm:spPr/>
      <dgm:t>
        <a:bodyPr/>
        <a:lstStyle/>
        <a:p>
          <a:r>
            <a:rPr lang="zh-TW" altLang="en-US" dirty="0" smtClean="0"/>
            <a:t>社會企業</a:t>
          </a:r>
          <a:endParaRPr lang="zh-TW" altLang="en-US" dirty="0"/>
        </a:p>
      </dgm:t>
    </dgm:pt>
    <dgm:pt modelId="{0CC69CB7-C2D3-436E-B74D-3C6F60E44160}" type="parTrans" cxnId="{E3E8F5D4-A510-4271-AC54-13F627E73CA8}">
      <dgm:prSet/>
      <dgm:spPr/>
      <dgm:t>
        <a:bodyPr/>
        <a:lstStyle/>
        <a:p>
          <a:endParaRPr lang="zh-TW" altLang="en-US"/>
        </a:p>
      </dgm:t>
    </dgm:pt>
    <dgm:pt modelId="{2F27A22E-6F3F-442C-82DF-D6B63B1E2D0A}" type="sibTrans" cxnId="{E3E8F5D4-A510-4271-AC54-13F627E73CA8}">
      <dgm:prSet/>
      <dgm:spPr/>
      <dgm:t>
        <a:bodyPr/>
        <a:lstStyle/>
        <a:p>
          <a:endParaRPr lang="zh-TW" altLang="en-US"/>
        </a:p>
      </dgm:t>
    </dgm:pt>
    <dgm:pt modelId="{F7135549-7644-485D-8A4E-3BCC1A32AF00}">
      <dgm:prSet phldrT="[文字]"/>
      <dgm:spPr/>
      <dgm:t>
        <a:bodyPr/>
        <a:lstStyle/>
        <a:p>
          <a:r>
            <a:rPr lang="zh-TW" altLang="en-US" dirty="0" smtClean="0"/>
            <a:t>投資者</a:t>
          </a:r>
          <a:endParaRPr lang="zh-TW" altLang="en-US" dirty="0"/>
        </a:p>
      </dgm:t>
    </dgm:pt>
    <dgm:pt modelId="{31B0533A-A753-4E56-A87A-B20BB20FDFE2}" type="parTrans" cxnId="{4C485742-7B99-46EB-AA43-8F4C0EE135A0}">
      <dgm:prSet/>
      <dgm:spPr/>
      <dgm:t>
        <a:bodyPr/>
        <a:lstStyle/>
        <a:p>
          <a:endParaRPr lang="zh-TW" altLang="en-US"/>
        </a:p>
      </dgm:t>
    </dgm:pt>
    <dgm:pt modelId="{0FA4E29E-D893-46D5-AAD1-69DBAB7EF97F}" type="sibTrans" cxnId="{4C485742-7B99-46EB-AA43-8F4C0EE135A0}">
      <dgm:prSet/>
      <dgm:spPr/>
      <dgm:t>
        <a:bodyPr/>
        <a:lstStyle/>
        <a:p>
          <a:endParaRPr lang="zh-TW" altLang="en-US"/>
        </a:p>
      </dgm:t>
    </dgm:pt>
    <dgm:pt modelId="{EE8E04B5-FAF9-4A2C-B341-464006760598}">
      <dgm:prSet phldrT="[文字]"/>
      <dgm:spPr/>
      <dgm:t>
        <a:bodyPr/>
        <a:lstStyle/>
        <a:p>
          <a:r>
            <a:rPr lang="zh-TW" altLang="en-US" dirty="0" smtClean="0"/>
            <a:t>公益基金</a:t>
          </a:r>
          <a:endParaRPr lang="zh-TW" altLang="en-US" dirty="0"/>
        </a:p>
      </dgm:t>
    </dgm:pt>
    <dgm:pt modelId="{B34FBD6E-17C7-4469-A86F-1F2E7E3EEC2A}" type="parTrans" cxnId="{CC644584-F064-49BB-9086-BA6904AF283C}">
      <dgm:prSet/>
      <dgm:spPr/>
      <dgm:t>
        <a:bodyPr/>
        <a:lstStyle/>
        <a:p>
          <a:endParaRPr lang="zh-TW" altLang="en-US"/>
        </a:p>
      </dgm:t>
    </dgm:pt>
    <dgm:pt modelId="{A842EBD0-1F99-444E-BD17-A4D7F8B63AA7}" type="sibTrans" cxnId="{CC644584-F064-49BB-9086-BA6904AF283C}">
      <dgm:prSet/>
      <dgm:spPr/>
      <dgm:t>
        <a:bodyPr/>
        <a:lstStyle/>
        <a:p>
          <a:endParaRPr lang="zh-TW" altLang="en-US"/>
        </a:p>
      </dgm:t>
    </dgm:pt>
    <dgm:pt modelId="{23CCCC93-F596-4544-A9A6-B9FB1DC4E240}" type="pres">
      <dgm:prSet presAssocID="{E2AD3731-0437-4E08-87F1-5F77AE796F61}" presName="composite" presStyleCnt="0">
        <dgm:presLayoutVars>
          <dgm:chMax val="3"/>
          <dgm:animLvl val="lvl"/>
          <dgm:resizeHandles val="exact"/>
        </dgm:presLayoutVars>
      </dgm:prSet>
      <dgm:spPr/>
    </dgm:pt>
    <dgm:pt modelId="{39FBD533-59DC-4A9C-8654-06F2150F8B33}" type="pres">
      <dgm:prSet presAssocID="{244DE7AB-9825-4089-8F11-5DDB5D8E66BB}" presName="gear1" presStyleLbl="node1" presStyleIdx="0" presStyleCnt="3">
        <dgm:presLayoutVars>
          <dgm:chMax val="1"/>
          <dgm:bulletEnabled val="1"/>
        </dgm:presLayoutVars>
      </dgm:prSet>
      <dgm:spPr/>
      <dgm:t>
        <a:bodyPr/>
        <a:lstStyle/>
        <a:p>
          <a:endParaRPr lang="zh-TW" altLang="en-US"/>
        </a:p>
      </dgm:t>
    </dgm:pt>
    <dgm:pt modelId="{E3297C94-121D-4439-8C4C-424CCE38B4E9}" type="pres">
      <dgm:prSet presAssocID="{244DE7AB-9825-4089-8F11-5DDB5D8E66BB}" presName="gear1srcNode" presStyleLbl="node1" presStyleIdx="0" presStyleCnt="3"/>
      <dgm:spPr/>
      <dgm:t>
        <a:bodyPr/>
        <a:lstStyle/>
        <a:p>
          <a:endParaRPr lang="zh-TW" altLang="en-US"/>
        </a:p>
      </dgm:t>
    </dgm:pt>
    <dgm:pt modelId="{4D47C3F9-4605-43BB-9E1E-F2F70F4B157B}" type="pres">
      <dgm:prSet presAssocID="{244DE7AB-9825-4089-8F11-5DDB5D8E66BB}" presName="gear1dstNode" presStyleLbl="node1" presStyleIdx="0" presStyleCnt="3"/>
      <dgm:spPr/>
      <dgm:t>
        <a:bodyPr/>
        <a:lstStyle/>
        <a:p>
          <a:endParaRPr lang="zh-TW" altLang="en-US"/>
        </a:p>
      </dgm:t>
    </dgm:pt>
    <dgm:pt modelId="{DE4A1EA3-91C6-4145-AD2E-06A315FC8EBF}" type="pres">
      <dgm:prSet presAssocID="{F7135549-7644-485D-8A4E-3BCC1A32AF00}" presName="gear2" presStyleLbl="node1" presStyleIdx="1" presStyleCnt="3">
        <dgm:presLayoutVars>
          <dgm:chMax val="1"/>
          <dgm:bulletEnabled val="1"/>
        </dgm:presLayoutVars>
      </dgm:prSet>
      <dgm:spPr/>
      <dgm:t>
        <a:bodyPr/>
        <a:lstStyle/>
        <a:p>
          <a:endParaRPr lang="zh-TW" altLang="en-US"/>
        </a:p>
      </dgm:t>
    </dgm:pt>
    <dgm:pt modelId="{2A41EB96-D818-4AD5-9A5B-0C59EAE1822D}" type="pres">
      <dgm:prSet presAssocID="{F7135549-7644-485D-8A4E-3BCC1A32AF00}" presName="gear2srcNode" presStyleLbl="node1" presStyleIdx="1" presStyleCnt="3"/>
      <dgm:spPr/>
      <dgm:t>
        <a:bodyPr/>
        <a:lstStyle/>
        <a:p>
          <a:endParaRPr lang="zh-TW" altLang="en-US"/>
        </a:p>
      </dgm:t>
    </dgm:pt>
    <dgm:pt modelId="{117839AF-DC50-4188-8782-8713114B8AA4}" type="pres">
      <dgm:prSet presAssocID="{F7135549-7644-485D-8A4E-3BCC1A32AF00}" presName="gear2dstNode" presStyleLbl="node1" presStyleIdx="1" presStyleCnt="3"/>
      <dgm:spPr/>
      <dgm:t>
        <a:bodyPr/>
        <a:lstStyle/>
        <a:p>
          <a:endParaRPr lang="zh-TW" altLang="en-US"/>
        </a:p>
      </dgm:t>
    </dgm:pt>
    <dgm:pt modelId="{02809B36-CFC7-40F0-86C0-7FD01AAAF80B}" type="pres">
      <dgm:prSet presAssocID="{EE8E04B5-FAF9-4A2C-B341-464006760598}" presName="gear3" presStyleLbl="node1" presStyleIdx="2" presStyleCnt="3"/>
      <dgm:spPr/>
      <dgm:t>
        <a:bodyPr/>
        <a:lstStyle/>
        <a:p>
          <a:endParaRPr lang="zh-TW" altLang="en-US"/>
        </a:p>
      </dgm:t>
    </dgm:pt>
    <dgm:pt modelId="{F093F640-225C-4D86-AD2A-A2AD6E2E572D}" type="pres">
      <dgm:prSet presAssocID="{EE8E04B5-FAF9-4A2C-B341-464006760598}" presName="gear3tx" presStyleLbl="node1" presStyleIdx="2" presStyleCnt="3">
        <dgm:presLayoutVars>
          <dgm:chMax val="1"/>
          <dgm:bulletEnabled val="1"/>
        </dgm:presLayoutVars>
      </dgm:prSet>
      <dgm:spPr/>
      <dgm:t>
        <a:bodyPr/>
        <a:lstStyle/>
        <a:p>
          <a:endParaRPr lang="zh-TW" altLang="en-US"/>
        </a:p>
      </dgm:t>
    </dgm:pt>
    <dgm:pt modelId="{935E7F82-9B2F-49D1-9AE3-4BBAFEBBBAB7}" type="pres">
      <dgm:prSet presAssocID="{EE8E04B5-FAF9-4A2C-B341-464006760598}" presName="gear3srcNode" presStyleLbl="node1" presStyleIdx="2" presStyleCnt="3"/>
      <dgm:spPr/>
      <dgm:t>
        <a:bodyPr/>
        <a:lstStyle/>
        <a:p>
          <a:endParaRPr lang="zh-TW" altLang="en-US"/>
        </a:p>
      </dgm:t>
    </dgm:pt>
    <dgm:pt modelId="{61C7ABA9-0E12-4F6D-A8DF-D76B0ACD01FA}" type="pres">
      <dgm:prSet presAssocID="{EE8E04B5-FAF9-4A2C-B341-464006760598}" presName="gear3dstNode" presStyleLbl="node1" presStyleIdx="2" presStyleCnt="3"/>
      <dgm:spPr/>
      <dgm:t>
        <a:bodyPr/>
        <a:lstStyle/>
        <a:p>
          <a:endParaRPr lang="zh-TW" altLang="en-US"/>
        </a:p>
      </dgm:t>
    </dgm:pt>
    <dgm:pt modelId="{8BF48484-08DD-40F1-B4E6-DC64A2962E90}" type="pres">
      <dgm:prSet presAssocID="{2F27A22E-6F3F-442C-82DF-D6B63B1E2D0A}" presName="connector1" presStyleLbl="sibTrans2D1" presStyleIdx="0" presStyleCnt="3"/>
      <dgm:spPr/>
      <dgm:t>
        <a:bodyPr/>
        <a:lstStyle/>
        <a:p>
          <a:endParaRPr lang="zh-TW" altLang="en-US"/>
        </a:p>
      </dgm:t>
    </dgm:pt>
    <dgm:pt modelId="{FEBDAC96-735B-45CA-85FD-64C28D2CA569}" type="pres">
      <dgm:prSet presAssocID="{0FA4E29E-D893-46D5-AAD1-69DBAB7EF97F}" presName="connector2" presStyleLbl="sibTrans2D1" presStyleIdx="1" presStyleCnt="3"/>
      <dgm:spPr/>
      <dgm:t>
        <a:bodyPr/>
        <a:lstStyle/>
        <a:p>
          <a:endParaRPr lang="zh-TW" altLang="en-US"/>
        </a:p>
      </dgm:t>
    </dgm:pt>
    <dgm:pt modelId="{2DB64100-804B-47AF-A28F-F5433F131EDD}" type="pres">
      <dgm:prSet presAssocID="{A842EBD0-1F99-444E-BD17-A4D7F8B63AA7}" presName="connector3" presStyleLbl="sibTrans2D1" presStyleIdx="2" presStyleCnt="3"/>
      <dgm:spPr/>
      <dgm:t>
        <a:bodyPr/>
        <a:lstStyle/>
        <a:p>
          <a:endParaRPr lang="zh-TW" altLang="en-US"/>
        </a:p>
      </dgm:t>
    </dgm:pt>
  </dgm:ptLst>
  <dgm:cxnLst>
    <dgm:cxn modelId="{2DD1E79E-4757-4F23-AC72-C4498C8D9CCF}" type="presOf" srcId="{A842EBD0-1F99-444E-BD17-A4D7F8B63AA7}" destId="{2DB64100-804B-47AF-A28F-F5433F131EDD}" srcOrd="0" destOrd="0" presId="urn:microsoft.com/office/officeart/2005/8/layout/gear1"/>
    <dgm:cxn modelId="{233D82FE-A39B-4AC0-80AB-94716ADAEE0A}" type="presOf" srcId="{F7135549-7644-485D-8A4E-3BCC1A32AF00}" destId="{117839AF-DC50-4188-8782-8713114B8AA4}" srcOrd="2" destOrd="0" presId="urn:microsoft.com/office/officeart/2005/8/layout/gear1"/>
    <dgm:cxn modelId="{287FCC31-12D0-412F-82A3-EBDF37B962A6}" type="presOf" srcId="{EE8E04B5-FAF9-4A2C-B341-464006760598}" destId="{935E7F82-9B2F-49D1-9AE3-4BBAFEBBBAB7}" srcOrd="2" destOrd="0" presId="urn:microsoft.com/office/officeart/2005/8/layout/gear1"/>
    <dgm:cxn modelId="{4C485742-7B99-46EB-AA43-8F4C0EE135A0}" srcId="{E2AD3731-0437-4E08-87F1-5F77AE796F61}" destId="{F7135549-7644-485D-8A4E-3BCC1A32AF00}" srcOrd="1" destOrd="0" parTransId="{31B0533A-A753-4E56-A87A-B20BB20FDFE2}" sibTransId="{0FA4E29E-D893-46D5-AAD1-69DBAB7EF97F}"/>
    <dgm:cxn modelId="{CDE554FA-DAB5-4B1C-BD38-A6434F7A7EC1}" type="presOf" srcId="{E2AD3731-0437-4E08-87F1-5F77AE796F61}" destId="{23CCCC93-F596-4544-A9A6-B9FB1DC4E240}" srcOrd="0" destOrd="0" presId="urn:microsoft.com/office/officeart/2005/8/layout/gear1"/>
    <dgm:cxn modelId="{2D11493A-FD8E-477D-A17C-D5A155744BC8}" type="presOf" srcId="{0FA4E29E-D893-46D5-AAD1-69DBAB7EF97F}" destId="{FEBDAC96-735B-45CA-85FD-64C28D2CA569}" srcOrd="0" destOrd="0" presId="urn:microsoft.com/office/officeart/2005/8/layout/gear1"/>
    <dgm:cxn modelId="{CC644584-F064-49BB-9086-BA6904AF283C}" srcId="{E2AD3731-0437-4E08-87F1-5F77AE796F61}" destId="{EE8E04B5-FAF9-4A2C-B341-464006760598}" srcOrd="2" destOrd="0" parTransId="{B34FBD6E-17C7-4469-A86F-1F2E7E3EEC2A}" sibTransId="{A842EBD0-1F99-444E-BD17-A4D7F8B63AA7}"/>
    <dgm:cxn modelId="{16888F91-DBC3-4FE7-88F9-F09226F9E544}" type="presOf" srcId="{F7135549-7644-485D-8A4E-3BCC1A32AF00}" destId="{2A41EB96-D818-4AD5-9A5B-0C59EAE1822D}" srcOrd="1" destOrd="0" presId="urn:microsoft.com/office/officeart/2005/8/layout/gear1"/>
    <dgm:cxn modelId="{0DFE590A-644E-4A37-823C-2A9DA6BAEB95}" type="presOf" srcId="{EE8E04B5-FAF9-4A2C-B341-464006760598}" destId="{02809B36-CFC7-40F0-86C0-7FD01AAAF80B}" srcOrd="0" destOrd="0" presId="urn:microsoft.com/office/officeart/2005/8/layout/gear1"/>
    <dgm:cxn modelId="{6D2A66C5-BA14-4D13-A393-319AEA0FBFF4}" type="presOf" srcId="{244DE7AB-9825-4089-8F11-5DDB5D8E66BB}" destId="{39FBD533-59DC-4A9C-8654-06F2150F8B33}" srcOrd="0" destOrd="0" presId="urn:microsoft.com/office/officeart/2005/8/layout/gear1"/>
    <dgm:cxn modelId="{F66F1AB5-6CFE-4801-9DA5-6FBB2945F892}" type="presOf" srcId="{EE8E04B5-FAF9-4A2C-B341-464006760598}" destId="{61C7ABA9-0E12-4F6D-A8DF-D76B0ACD01FA}" srcOrd="3" destOrd="0" presId="urn:microsoft.com/office/officeart/2005/8/layout/gear1"/>
    <dgm:cxn modelId="{E3E8F5D4-A510-4271-AC54-13F627E73CA8}" srcId="{E2AD3731-0437-4E08-87F1-5F77AE796F61}" destId="{244DE7AB-9825-4089-8F11-5DDB5D8E66BB}" srcOrd="0" destOrd="0" parTransId="{0CC69CB7-C2D3-436E-B74D-3C6F60E44160}" sibTransId="{2F27A22E-6F3F-442C-82DF-D6B63B1E2D0A}"/>
    <dgm:cxn modelId="{7BACA18C-89AF-4680-B38E-C24D29517953}" type="presOf" srcId="{EE8E04B5-FAF9-4A2C-B341-464006760598}" destId="{F093F640-225C-4D86-AD2A-A2AD6E2E572D}" srcOrd="1" destOrd="0" presId="urn:microsoft.com/office/officeart/2005/8/layout/gear1"/>
    <dgm:cxn modelId="{7617722D-BAC8-4D92-A73B-6C3D5E1D0E6A}" type="presOf" srcId="{244DE7AB-9825-4089-8F11-5DDB5D8E66BB}" destId="{E3297C94-121D-4439-8C4C-424CCE38B4E9}" srcOrd="1" destOrd="0" presId="urn:microsoft.com/office/officeart/2005/8/layout/gear1"/>
    <dgm:cxn modelId="{49D85612-34E8-45BF-AD51-5AF252B81050}" type="presOf" srcId="{2F27A22E-6F3F-442C-82DF-D6B63B1E2D0A}" destId="{8BF48484-08DD-40F1-B4E6-DC64A2962E90}" srcOrd="0" destOrd="0" presId="urn:microsoft.com/office/officeart/2005/8/layout/gear1"/>
    <dgm:cxn modelId="{C9C5CE6F-C2D7-43E9-8A1C-418958610937}" type="presOf" srcId="{244DE7AB-9825-4089-8F11-5DDB5D8E66BB}" destId="{4D47C3F9-4605-43BB-9E1E-F2F70F4B157B}" srcOrd="2" destOrd="0" presId="urn:microsoft.com/office/officeart/2005/8/layout/gear1"/>
    <dgm:cxn modelId="{6CDA03A9-8925-4FA5-8EB3-9985C62E6951}" type="presOf" srcId="{F7135549-7644-485D-8A4E-3BCC1A32AF00}" destId="{DE4A1EA3-91C6-4145-AD2E-06A315FC8EBF}" srcOrd="0" destOrd="0" presId="urn:microsoft.com/office/officeart/2005/8/layout/gear1"/>
    <dgm:cxn modelId="{7D903C5C-C73F-462A-833E-DC93772EFCED}" type="presParOf" srcId="{23CCCC93-F596-4544-A9A6-B9FB1DC4E240}" destId="{39FBD533-59DC-4A9C-8654-06F2150F8B33}" srcOrd="0" destOrd="0" presId="urn:microsoft.com/office/officeart/2005/8/layout/gear1"/>
    <dgm:cxn modelId="{B38014EF-97E4-4FC1-935E-CB6B4C5ECFB8}" type="presParOf" srcId="{23CCCC93-F596-4544-A9A6-B9FB1DC4E240}" destId="{E3297C94-121D-4439-8C4C-424CCE38B4E9}" srcOrd="1" destOrd="0" presId="urn:microsoft.com/office/officeart/2005/8/layout/gear1"/>
    <dgm:cxn modelId="{BA3D9B87-1D48-4002-8E2F-44F6FF61F4AD}" type="presParOf" srcId="{23CCCC93-F596-4544-A9A6-B9FB1DC4E240}" destId="{4D47C3F9-4605-43BB-9E1E-F2F70F4B157B}" srcOrd="2" destOrd="0" presId="urn:microsoft.com/office/officeart/2005/8/layout/gear1"/>
    <dgm:cxn modelId="{E59B9523-573D-465B-878D-531FA64E9572}" type="presParOf" srcId="{23CCCC93-F596-4544-A9A6-B9FB1DC4E240}" destId="{DE4A1EA3-91C6-4145-AD2E-06A315FC8EBF}" srcOrd="3" destOrd="0" presId="urn:microsoft.com/office/officeart/2005/8/layout/gear1"/>
    <dgm:cxn modelId="{2A56FA9F-B6FF-4478-B248-8B3B3F6BF9EF}" type="presParOf" srcId="{23CCCC93-F596-4544-A9A6-B9FB1DC4E240}" destId="{2A41EB96-D818-4AD5-9A5B-0C59EAE1822D}" srcOrd="4" destOrd="0" presId="urn:microsoft.com/office/officeart/2005/8/layout/gear1"/>
    <dgm:cxn modelId="{4A290214-3CF0-4B80-83D3-D81C3E87981F}" type="presParOf" srcId="{23CCCC93-F596-4544-A9A6-B9FB1DC4E240}" destId="{117839AF-DC50-4188-8782-8713114B8AA4}" srcOrd="5" destOrd="0" presId="urn:microsoft.com/office/officeart/2005/8/layout/gear1"/>
    <dgm:cxn modelId="{D2F59BC3-972B-4B25-8CAD-D7DC28417C7E}" type="presParOf" srcId="{23CCCC93-F596-4544-A9A6-B9FB1DC4E240}" destId="{02809B36-CFC7-40F0-86C0-7FD01AAAF80B}" srcOrd="6" destOrd="0" presId="urn:microsoft.com/office/officeart/2005/8/layout/gear1"/>
    <dgm:cxn modelId="{18CDCC41-F9E1-4BA2-A87F-3A6DD8C1435B}" type="presParOf" srcId="{23CCCC93-F596-4544-A9A6-B9FB1DC4E240}" destId="{F093F640-225C-4D86-AD2A-A2AD6E2E572D}" srcOrd="7" destOrd="0" presId="urn:microsoft.com/office/officeart/2005/8/layout/gear1"/>
    <dgm:cxn modelId="{CA9F2058-C2E6-4CF4-8F72-DAD790B61168}" type="presParOf" srcId="{23CCCC93-F596-4544-A9A6-B9FB1DC4E240}" destId="{935E7F82-9B2F-49D1-9AE3-4BBAFEBBBAB7}" srcOrd="8" destOrd="0" presId="urn:microsoft.com/office/officeart/2005/8/layout/gear1"/>
    <dgm:cxn modelId="{07E70F52-D996-4603-8157-EA0405E03139}" type="presParOf" srcId="{23CCCC93-F596-4544-A9A6-B9FB1DC4E240}" destId="{61C7ABA9-0E12-4F6D-A8DF-D76B0ACD01FA}" srcOrd="9" destOrd="0" presId="urn:microsoft.com/office/officeart/2005/8/layout/gear1"/>
    <dgm:cxn modelId="{9839C888-DA62-473B-8693-4BB1BCEEB02B}" type="presParOf" srcId="{23CCCC93-F596-4544-A9A6-B9FB1DC4E240}" destId="{8BF48484-08DD-40F1-B4E6-DC64A2962E90}" srcOrd="10" destOrd="0" presId="urn:microsoft.com/office/officeart/2005/8/layout/gear1"/>
    <dgm:cxn modelId="{C415C843-EA33-4EE1-8E76-7BBEF4C6A89E}" type="presParOf" srcId="{23CCCC93-F596-4544-A9A6-B9FB1DC4E240}" destId="{FEBDAC96-735B-45CA-85FD-64C28D2CA569}" srcOrd="11" destOrd="0" presId="urn:microsoft.com/office/officeart/2005/8/layout/gear1"/>
    <dgm:cxn modelId="{312AC442-88AD-4993-8158-ECC63F7043F4}" type="presParOf" srcId="{23CCCC93-F596-4544-A9A6-B9FB1DC4E240}" destId="{2DB64100-804B-47AF-A28F-F5433F131EDD}"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ED21A2-8596-439E-8691-7C20E1CFB7C0}" type="doc">
      <dgm:prSet loTypeId="urn:microsoft.com/office/officeart/2008/layout/HexagonCluster" loCatId="relationship" qsTypeId="urn:microsoft.com/office/officeart/2005/8/quickstyle/simple1" qsCatId="simple" csTypeId="urn:microsoft.com/office/officeart/2005/8/colors/colorful2" csCatId="colorful" phldr="1"/>
      <dgm:spPr/>
      <dgm:t>
        <a:bodyPr/>
        <a:lstStyle/>
        <a:p>
          <a:endParaRPr lang="zh-TW" altLang="en-US"/>
        </a:p>
      </dgm:t>
    </dgm:pt>
    <dgm:pt modelId="{14E02C30-88E8-4C7D-9DCE-039DB299BC6A}">
      <dgm:prSet phldrT="[文字]" custT="1"/>
      <dgm:spPr/>
      <dgm:t>
        <a:bodyPr/>
        <a:lstStyle/>
        <a:p>
          <a:r>
            <a:rPr lang="zh-TW" altLang="en-US" sz="1200" dirty="0" smtClean="0"/>
            <a:t>新行動</a:t>
          </a:r>
          <a:endParaRPr lang="en-US" altLang="zh-TW" sz="1200" dirty="0" smtClean="0"/>
        </a:p>
        <a:p>
          <a:r>
            <a:rPr lang="zh-TW" altLang="en-US" sz="1200" dirty="0" smtClean="0"/>
            <a:t>新經濟模式的形成</a:t>
          </a:r>
          <a:endParaRPr lang="en-US" altLang="zh-TW" sz="1200" dirty="0" smtClean="0"/>
        </a:p>
        <a:p>
          <a:endParaRPr lang="zh-TW" altLang="en-US" sz="2300" dirty="0"/>
        </a:p>
      </dgm:t>
    </dgm:pt>
    <dgm:pt modelId="{208D1D81-E662-435F-9AD2-87199EDD0146}" type="parTrans" cxnId="{B5C677CB-E58E-4038-9F1D-CB7FF443B37E}">
      <dgm:prSet/>
      <dgm:spPr/>
      <dgm:t>
        <a:bodyPr/>
        <a:lstStyle/>
        <a:p>
          <a:endParaRPr lang="zh-TW" altLang="en-US"/>
        </a:p>
      </dgm:t>
    </dgm:pt>
    <dgm:pt modelId="{090FF8BD-7A14-4FCD-85B6-C2B764FC9326}" type="sibTrans" cxnId="{B5C677CB-E58E-4038-9F1D-CB7FF443B37E}">
      <dgm:prSet/>
      <dgm:spPr>
        <a:blipFill rotWithShape="1">
          <a:blip xmlns:r="http://schemas.openxmlformats.org/officeDocument/2006/relationships" r:embed="rId1"/>
          <a:stretch>
            <a:fillRect/>
          </a:stretch>
        </a:blipFill>
      </dgm:spPr>
      <dgm:t>
        <a:bodyPr/>
        <a:lstStyle/>
        <a:p>
          <a:endParaRPr lang="zh-TW" altLang="en-US"/>
        </a:p>
      </dgm:t>
    </dgm:pt>
    <dgm:pt modelId="{8C197479-689A-42C8-AE67-F8913A6E0801}">
      <dgm:prSet phldrT="[文字]" custT="1"/>
      <dgm:spPr/>
      <dgm:t>
        <a:bodyPr/>
        <a:lstStyle/>
        <a:p>
          <a:r>
            <a:rPr lang="zh-TW" altLang="en-US" sz="1200" dirty="0" smtClean="0">
              <a:solidFill>
                <a:schemeClr val="tx2"/>
              </a:solidFill>
            </a:rPr>
            <a:t>新組構</a:t>
          </a:r>
          <a:endParaRPr lang="en-US" altLang="zh-TW" sz="1200" dirty="0" smtClean="0">
            <a:solidFill>
              <a:schemeClr val="tx2"/>
            </a:solidFill>
          </a:endParaRPr>
        </a:p>
        <a:p>
          <a:r>
            <a:rPr lang="zh-TW" altLang="en-US" sz="1200" dirty="0" smtClean="0">
              <a:solidFill>
                <a:schemeClr val="bg1"/>
              </a:solidFill>
            </a:rPr>
            <a:t>青年力與退休人生的結合</a:t>
          </a:r>
          <a:endParaRPr lang="en-US" altLang="zh-TW" sz="1200" dirty="0" smtClean="0">
            <a:solidFill>
              <a:schemeClr val="bg1"/>
            </a:solidFill>
          </a:endParaRPr>
        </a:p>
        <a:p>
          <a:r>
            <a:rPr lang="zh-TW" altLang="en-US" sz="1200" dirty="0" smtClean="0">
              <a:solidFill>
                <a:schemeClr val="bg1"/>
              </a:solidFill>
            </a:rPr>
            <a:t>社會企業時代</a:t>
          </a:r>
          <a:endParaRPr lang="en-US" altLang="zh-TW" sz="1200" dirty="0" smtClean="0">
            <a:solidFill>
              <a:schemeClr val="bg1"/>
            </a:solidFill>
          </a:endParaRPr>
        </a:p>
        <a:p>
          <a:endParaRPr lang="en-US" altLang="zh-TW" sz="700" dirty="0" smtClean="0">
            <a:solidFill>
              <a:schemeClr val="bg1"/>
            </a:solidFill>
          </a:endParaRPr>
        </a:p>
        <a:p>
          <a:endParaRPr lang="en-US" altLang="zh-TW" sz="700" dirty="0" smtClean="0">
            <a:solidFill>
              <a:schemeClr val="tx2"/>
            </a:solidFill>
          </a:endParaRPr>
        </a:p>
        <a:p>
          <a:endParaRPr lang="zh-TW" altLang="en-US" sz="700" dirty="0"/>
        </a:p>
      </dgm:t>
    </dgm:pt>
    <dgm:pt modelId="{236163AE-8A04-4459-B92B-D2E9837D5B1D}" type="parTrans" cxnId="{1344DE27-0129-43EC-81A6-E98AEDFD212B}">
      <dgm:prSet/>
      <dgm:spPr/>
      <dgm:t>
        <a:bodyPr/>
        <a:lstStyle/>
        <a:p>
          <a:endParaRPr lang="zh-TW" altLang="en-US"/>
        </a:p>
      </dgm:t>
    </dgm:pt>
    <dgm:pt modelId="{B08BBDF7-1CE3-45D3-B1AD-30F4C09F230A}" type="sibTrans" cxnId="{1344DE27-0129-43EC-81A6-E98AEDFD212B}">
      <dgm:prSet/>
      <dgm:spPr>
        <a:blipFill rotWithShape="1">
          <a:blip xmlns:r="http://schemas.openxmlformats.org/officeDocument/2006/relationships" r:embed="rId2"/>
          <a:stretch>
            <a:fillRect/>
          </a:stretch>
        </a:blipFill>
      </dgm:spPr>
      <dgm:t>
        <a:bodyPr/>
        <a:lstStyle/>
        <a:p>
          <a:endParaRPr lang="zh-TW" altLang="en-US"/>
        </a:p>
      </dgm:t>
    </dgm:pt>
    <dgm:pt modelId="{8B7EAF73-EFB8-4A63-A189-910DD10DDF4A}">
      <dgm:prSet phldrT="[文字]" custT="1"/>
      <dgm:spPr/>
      <dgm:t>
        <a:bodyPr/>
        <a:lstStyle/>
        <a:p>
          <a:pPr defTabSz="577850">
            <a:lnSpc>
              <a:spcPct val="90000"/>
            </a:lnSpc>
            <a:spcBef>
              <a:spcPct val="0"/>
            </a:spcBef>
            <a:spcAft>
              <a:spcPct val="35000"/>
            </a:spcAft>
          </a:pPr>
          <a:r>
            <a:rPr lang="zh-TW" altLang="en-US" sz="1200" dirty="0" smtClean="0">
              <a:solidFill>
                <a:schemeClr val="accent2"/>
              </a:solidFill>
            </a:rPr>
            <a:t>新價值</a:t>
          </a:r>
          <a:endParaRPr lang="en-US" altLang="zh-TW" sz="1200" dirty="0" smtClean="0">
            <a:solidFill>
              <a:schemeClr val="accent2"/>
            </a:solidFill>
          </a:endParaRPr>
        </a:p>
        <a:p>
          <a:pPr defTabSz="577850">
            <a:lnSpc>
              <a:spcPct val="90000"/>
            </a:lnSpc>
            <a:spcBef>
              <a:spcPct val="0"/>
            </a:spcBef>
            <a:spcAft>
              <a:spcPct val="35000"/>
            </a:spcAft>
          </a:pPr>
          <a:r>
            <a:rPr lang="zh-TW" altLang="en-US" sz="1200" dirty="0" smtClean="0"/>
            <a:t>從私有到共享</a:t>
          </a:r>
          <a:endParaRPr lang="en-US" altLang="zh-TW" sz="1200" dirty="0" smtClean="0"/>
        </a:p>
        <a:p>
          <a:pPr marL="0" marR="0" indent="0" defTabSz="914400" eaLnBrk="1" fontAlgn="auto" latinLnBrk="0" hangingPunct="1">
            <a:lnSpc>
              <a:spcPct val="100000"/>
            </a:lnSpc>
            <a:spcBef>
              <a:spcPts val="0"/>
            </a:spcBef>
            <a:spcAft>
              <a:spcPts val="0"/>
            </a:spcAft>
            <a:buClrTx/>
            <a:buSzTx/>
            <a:buFontTx/>
            <a:buNone/>
            <a:tabLst/>
            <a:defRPr/>
          </a:pPr>
          <a:r>
            <a:rPr lang="zh-TW" altLang="en-US" sz="1200" dirty="0" smtClean="0"/>
            <a:t>環境洞察力</a:t>
          </a:r>
          <a:endParaRPr lang="zh-TW" altLang="en-US" sz="1200" dirty="0"/>
        </a:p>
      </dgm:t>
    </dgm:pt>
    <dgm:pt modelId="{E1971E8D-0F5F-4400-BBED-10F4ED49AB13}" type="parTrans" cxnId="{4CB2DDA5-113E-46D3-810C-1AC33717BC50}">
      <dgm:prSet/>
      <dgm:spPr/>
      <dgm:t>
        <a:bodyPr/>
        <a:lstStyle/>
        <a:p>
          <a:endParaRPr lang="zh-TW" altLang="en-US"/>
        </a:p>
      </dgm:t>
    </dgm:pt>
    <dgm:pt modelId="{362DDA7F-1A40-4308-BD23-F781E2ADB298}" type="sibTrans" cxnId="{4CB2DDA5-113E-46D3-810C-1AC33717BC50}">
      <dgm:prSet/>
      <dgm:spPr>
        <a:blipFill rotWithShape="1">
          <a:blip xmlns:r="http://schemas.openxmlformats.org/officeDocument/2006/relationships" r:embed="rId3"/>
          <a:stretch>
            <a:fillRect/>
          </a:stretch>
        </a:blipFill>
      </dgm:spPr>
      <dgm:t>
        <a:bodyPr/>
        <a:lstStyle/>
        <a:p>
          <a:endParaRPr lang="zh-TW" altLang="en-US"/>
        </a:p>
      </dgm:t>
    </dgm:pt>
    <dgm:pt modelId="{236CD37A-1D87-4157-857A-9CF8D08A8680}" type="pres">
      <dgm:prSet presAssocID="{B9ED21A2-8596-439E-8691-7C20E1CFB7C0}" presName="Name0" presStyleCnt="0">
        <dgm:presLayoutVars>
          <dgm:chMax val="21"/>
          <dgm:chPref val="21"/>
        </dgm:presLayoutVars>
      </dgm:prSet>
      <dgm:spPr/>
      <dgm:t>
        <a:bodyPr/>
        <a:lstStyle/>
        <a:p>
          <a:endParaRPr lang="zh-TW" altLang="en-US"/>
        </a:p>
      </dgm:t>
    </dgm:pt>
    <dgm:pt modelId="{D40F3FAA-C508-48F2-8FD6-8CDCC9EF8C6B}" type="pres">
      <dgm:prSet presAssocID="{14E02C30-88E8-4C7D-9DCE-039DB299BC6A}" presName="text1" presStyleCnt="0"/>
      <dgm:spPr/>
    </dgm:pt>
    <dgm:pt modelId="{B819249B-0025-475C-BE9D-E36AAC842DBC}" type="pres">
      <dgm:prSet presAssocID="{14E02C30-88E8-4C7D-9DCE-039DB299BC6A}" presName="textRepeatNode" presStyleLbl="alignNode1" presStyleIdx="0" presStyleCnt="3">
        <dgm:presLayoutVars>
          <dgm:chMax val="0"/>
          <dgm:chPref val="0"/>
          <dgm:bulletEnabled val="1"/>
        </dgm:presLayoutVars>
      </dgm:prSet>
      <dgm:spPr/>
      <dgm:t>
        <a:bodyPr/>
        <a:lstStyle/>
        <a:p>
          <a:endParaRPr lang="zh-TW" altLang="en-US"/>
        </a:p>
      </dgm:t>
    </dgm:pt>
    <dgm:pt modelId="{BD852A83-EC51-4448-8440-D60051E9F559}" type="pres">
      <dgm:prSet presAssocID="{14E02C30-88E8-4C7D-9DCE-039DB299BC6A}" presName="textaccent1" presStyleCnt="0"/>
      <dgm:spPr/>
    </dgm:pt>
    <dgm:pt modelId="{7E2DBF26-E6B5-421E-BF0E-E3C9F882841D}" type="pres">
      <dgm:prSet presAssocID="{14E02C30-88E8-4C7D-9DCE-039DB299BC6A}" presName="accentRepeatNode" presStyleLbl="solidAlignAcc1" presStyleIdx="0" presStyleCnt="6"/>
      <dgm:spPr/>
    </dgm:pt>
    <dgm:pt modelId="{E6BDCD43-76FC-455E-8A16-73F294A4FEAA}" type="pres">
      <dgm:prSet presAssocID="{090FF8BD-7A14-4FCD-85B6-C2B764FC9326}" presName="image1" presStyleCnt="0"/>
      <dgm:spPr/>
    </dgm:pt>
    <dgm:pt modelId="{DB583CB5-0950-4584-BC1F-9171422DE559}" type="pres">
      <dgm:prSet presAssocID="{090FF8BD-7A14-4FCD-85B6-C2B764FC9326}" presName="imageRepeatNode" presStyleLbl="alignAcc1" presStyleIdx="0" presStyleCnt="3" custScaleX="112637" custScaleY="122420" custLinFactNeighborX="-873" custLinFactNeighborY="1884"/>
      <dgm:spPr/>
      <dgm:t>
        <a:bodyPr/>
        <a:lstStyle/>
        <a:p>
          <a:endParaRPr lang="zh-TW" altLang="en-US"/>
        </a:p>
      </dgm:t>
    </dgm:pt>
    <dgm:pt modelId="{02EF2221-7000-40EA-925A-14090AA6E57F}" type="pres">
      <dgm:prSet presAssocID="{090FF8BD-7A14-4FCD-85B6-C2B764FC9326}" presName="imageaccent1" presStyleCnt="0"/>
      <dgm:spPr/>
    </dgm:pt>
    <dgm:pt modelId="{EF1DE0B0-1A30-4E8B-BC45-DC692F40E6CB}" type="pres">
      <dgm:prSet presAssocID="{090FF8BD-7A14-4FCD-85B6-C2B764FC9326}" presName="accentRepeatNode" presStyleLbl="solidAlignAcc1" presStyleIdx="1" presStyleCnt="6"/>
      <dgm:spPr/>
    </dgm:pt>
    <dgm:pt modelId="{BFF7CDA0-7BCA-4B60-9E1E-043A036A0CA4}" type="pres">
      <dgm:prSet presAssocID="{8C197479-689A-42C8-AE67-F8913A6E0801}" presName="text2" presStyleCnt="0"/>
      <dgm:spPr/>
    </dgm:pt>
    <dgm:pt modelId="{B23939FD-5A77-4414-8991-BDE3AD7E36EE}" type="pres">
      <dgm:prSet presAssocID="{8C197479-689A-42C8-AE67-F8913A6E0801}" presName="textRepeatNode" presStyleLbl="alignNode1" presStyleIdx="1" presStyleCnt="3" custLinFactNeighborX="2427" custLinFactNeighborY="-2532">
        <dgm:presLayoutVars>
          <dgm:chMax val="0"/>
          <dgm:chPref val="0"/>
          <dgm:bulletEnabled val="1"/>
        </dgm:presLayoutVars>
      </dgm:prSet>
      <dgm:spPr/>
      <dgm:t>
        <a:bodyPr/>
        <a:lstStyle/>
        <a:p>
          <a:endParaRPr lang="zh-TW" altLang="en-US"/>
        </a:p>
      </dgm:t>
    </dgm:pt>
    <dgm:pt modelId="{B5B2734F-DCBC-4EF8-87BE-0478F4B40EF8}" type="pres">
      <dgm:prSet presAssocID="{8C197479-689A-42C8-AE67-F8913A6E0801}" presName="textaccent2" presStyleCnt="0"/>
      <dgm:spPr/>
    </dgm:pt>
    <dgm:pt modelId="{2BDCA513-0E88-485F-AE7C-5934F7B4B183}" type="pres">
      <dgm:prSet presAssocID="{8C197479-689A-42C8-AE67-F8913A6E0801}" presName="accentRepeatNode" presStyleLbl="solidAlignAcc1" presStyleIdx="2" presStyleCnt="6"/>
      <dgm:spPr/>
    </dgm:pt>
    <dgm:pt modelId="{3A95D4D6-0229-49B8-AD73-62A1A66E67C0}" type="pres">
      <dgm:prSet presAssocID="{B08BBDF7-1CE3-45D3-B1AD-30F4C09F230A}" presName="image2" presStyleCnt="0"/>
      <dgm:spPr/>
    </dgm:pt>
    <dgm:pt modelId="{D0ED2E20-A0CE-4513-B6E1-7D0D535A06F5}" type="pres">
      <dgm:prSet presAssocID="{B08BBDF7-1CE3-45D3-B1AD-30F4C09F230A}" presName="imageRepeatNode" presStyleLbl="alignAcc1" presStyleIdx="1" presStyleCnt="3"/>
      <dgm:spPr/>
      <dgm:t>
        <a:bodyPr/>
        <a:lstStyle/>
        <a:p>
          <a:endParaRPr lang="zh-TW" altLang="en-US"/>
        </a:p>
      </dgm:t>
    </dgm:pt>
    <dgm:pt modelId="{0B359296-C142-4531-AB4D-483BDF89F7F0}" type="pres">
      <dgm:prSet presAssocID="{B08BBDF7-1CE3-45D3-B1AD-30F4C09F230A}" presName="imageaccent2" presStyleCnt="0"/>
      <dgm:spPr/>
    </dgm:pt>
    <dgm:pt modelId="{88F4D75C-0228-4534-88C7-A20960649008}" type="pres">
      <dgm:prSet presAssocID="{B08BBDF7-1CE3-45D3-B1AD-30F4C09F230A}" presName="accentRepeatNode" presStyleLbl="solidAlignAcc1" presStyleIdx="3" presStyleCnt="6"/>
      <dgm:spPr/>
    </dgm:pt>
    <dgm:pt modelId="{DF93958E-DDF5-4B85-91FA-0E91440DD7E6}" type="pres">
      <dgm:prSet presAssocID="{8B7EAF73-EFB8-4A63-A189-910DD10DDF4A}" presName="text3" presStyleCnt="0"/>
      <dgm:spPr/>
    </dgm:pt>
    <dgm:pt modelId="{D13828F4-54FD-4135-A5A4-5ADBBFE3842F}" type="pres">
      <dgm:prSet presAssocID="{8B7EAF73-EFB8-4A63-A189-910DD10DDF4A}" presName="textRepeatNode" presStyleLbl="alignNode1" presStyleIdx="2" presStyleCnt="3">
        <dgm:presLayoutVars>
          <dgm:chMax val="0"/>
          <dgm:chPref val="0"/>
          <dgm:bulletEnabled val="1"/>
        </dgm:presLayoutVars>
      </dgm:prSet>
      <dgm:spPr/>
      <dgm:t>
        <a:bodyPr/>
        <a:lstStyle/>
        <a:p>
          <a:endParaRPr lang="zh-TW" altLang="en-US"/>
        </a:p>
      </dgm:t>
    </dgm:pt>
    <dgm:pt modelId="{AD7DE2E2-B44D-4F48-936A-E0E09B4B3CBE}" type="pres">
      <dgm:prSet presAssocID="{8B7EAF73-EFB8-4A63-A189-910DD10DDF4A}" presName="textaccent3" presStyleCnt="0"/>
      <dgm:spPr/>
    </dgm:pt>
    <dgm:pt modelId="{591F496D-1D7C-415C-B5B0-6BA13F9AEE21}" type="pres">
      <dgm:prSet presAssocID="{8B7EAF73-EFB8-4A63-A189-910DD10DDF4A}" presName="accentRepeatNode" presStyleLbl="solidAlignAcc1" presStyleIdx="4" presStyleCnt="6"/>
      <dgm:spPr/>
    </dgm:pt>
    <dgm:pt modelId="{4A2C2DF5-AA98-4AB5-96B6-CC6E5DF2C98D}" type="pres">
      <dgm:prSet presAssocID="{362DDA7F-1A40-4308-BD23-F781E2ADB298}" presName="image3" presStyleCnt="0"/>
      <dgm:spPr/>
    </dgm:pt>
    <dgm:pt modelId="{80B7530B-DF20-4261-9CF5-1F32E611CE08}" type="pres">
      <dgm:prSet presAssocID="{362DDA7F-1A40-4308-BD23-F781E2ADB298}" presName="imageRepeatNode" presStyleLbl="alignAcc1" presStyleIdx="2" presStyleCnt="3"/>
      <dgm:spPr/>
      <dgm:t>
        <a:bodyPr/>
        <a:lstStyle/>
        <a:p>
          <a:endParaRPr lang="zh-TW" altLang="en-US"/>
        </a:p>
      </dgm:t>
    </dgm:pt>
    <dgm:pt modelId="{782F1520-97B9-4FEF-B6AF-1F1FAE6CB413}" type="pres">
      <dgm:prSet presAssocID="{362DDA7F-1A40-4308-BD23-F781E2ADB298}" presName="imageaccent3" presStyleCnt="0"/>
      <dgm:spPr/>
    </dgm:pt>
    <dgm:pt modelId="{D87DB299-DE10-4372-8103-3AC7CC40B830}" type="pres">
      <dgm:prSet presAssocID="{362DDA7F-1A40-4308-BD23-F781E2ADB298}" presName="accentRepeatNode" presStyleLbl="solidAlignAcc1" presStyleIdx="5" presStyleCnt="6"/>
      <dgm:spPr/>
    </dgm:pt>
  </dgm:ptLst>
  <dgm:cxnLst>
    <dgm:cxn modelId="{6A1A6D15-B7A9-4CA3-AD77-33602575078C}" type="presOf" srcId="{B9ED21A2-8596-439E-8691-7C20E1CFB7C0}" destId="{236CD37A-1D87-4157-857A-9CF8D08A8680}" srcOrd="0" destOrd="0" presId="urn:microsoft.com/office/officeart/2008/layout/HexagonCluster"/>
    <dgm:cxn modelId="{750FEC15-063C-4CAA-AB7F-5222DB1C6713}" type="presOf" srcId="{B08BBDF7-1CE3-45D3-B1AD-30F4C09F230A}" destId="{D0ED2E20-A0CE-4513-B6E1-7D0D535A06F5}" srcOrd="0" destOrd="0" presId="urn:microsoft.com/office/officeart/2008/layout/HexagonCluster"/>
    <dgm:cxn modelId="{8424A85E-FF85-425C-A3CD-A7B4DDA07116}" type="presOf" srcId="{090FF8BD-7A14-4FCD-85B6-C2B764FC9326}" destId="{DB583CB5-0950-4584-BC1F-9171422DE559}" srcOrd="0" destOrd="0" presId="urn:microsoft.com/office/officeart/2008/layout/HexagonCluster"/>
    <dgm:cxn modelId="{93D41F3C-3F95-45F3-9533-CD4338BF77C4}" type="presOf" srcId="{8B7EAF73-EFB8-4A63-A189-910DD10DDF4A}" destId="{D13828F4-54FD-4135-A5A4-5ADBBFE3842F}" srcOrd="0" destOrd="0" presId="urn:microsoft.com/office/officeart/2008/layout/HexagonCluster"/>
    <dgm:cxn modelId="{1344DE27-0129-43EC-81A6-E98AEDFD212B}" srcId="{B9ED21A2-8596-439E-8691-7C20E1CFB7C0}" destId="{8C197479-689A-42C8-AE67-F8913A6E0801}" srcOrd="1" destOrd="0" parTransId="{236163AE-8A04-4459-B92B-D2E9837D5B1D}" sibTransId="{B08BBDF7-1CE3-45D3-B1AD-30F4C09F230A}"/>
    <dgm:cxn modelId="{CD5C0B41-905F-439F-B130-B65AC0F1ED3B}" type="presOf" srcId="{362DDA7F-1A40-4308-BD23-F781E2ADB298}" destId="{80B7530B-DF20-4261-9CF5-1F32E611CE08}" srcOrd="0" destOrd="0" presId="urn:microsoft.com/office/officeart/2008/layout/HexagonCluster"/>
    <dgm:cxn modelId="{29D9C633-06CC-4127-90D2-613A54447C22}" type="presOf" srcId="{8C197479-689A-42C8-AE67-F8913A6E0801}" destId="{B23939FD-5A77-4414-8991-BDE3AD7E36EE}" srcOrd="0" destOrd="0" presId="urn:microsoft.com/office/officeart/2008/layout/HexagonCluster"/>
    <dgm:cxn modelId="{787F75A5-9CC2-46DA-8464-0DE9194C8F84}" type="presOf" srcId="{14E02C30-88E8-4C7D-9DCE-039DB299BC6A}" destId="{B819249B-0025-475C-BE9D-E36AAC842DBC}" srcOrd="0" destOrd="0" presId="urn:microsoft.com/office/officeart/2008/layout/HexagonCluster"/>
    <dgm:cxn modelId="{B5C677CB-E58E-4038-9F1D-CB7FF443B37E}" srcId="{B9ED21A2-8596-439E-8691-7C20E1CFB7C0}" destId="{14E02C30-88E8-4C7D-9DCE-039DB299BC6A}" srcOrd="0" destOrd="0" parTransId="{208D1D81-E662-435F-9AD2-87199EDD0146}" sibTransId="{090FF8BD-7A14-4FCD-85B6-C2B764FC9326}"/>
    <dgm:cxn modelId="{4CB2DDA5-113E-46D3-810C-1AC33717BC50}" srcId="{B9ED21A2-8596-439E-8691-7C20E1CFB7C0}" destId="{8B7EAF73-EFB8-4A63-A189-910DD10DDF4A}" srcOrd="2" destOrd="0" parTransId="{E1971E8D-0F5F-4400-BBED-10F4ED49AB13}" sibTransId="{362DDA7F-1A40-4308-BD23-F781E2ADB298}"/>
    <dgm:cxn modelId="{049D6C86-62B9-461C-BEEF-56569B3CF328}" type="presParOf" srcId="{236CD37A-1D87-4157-857A-9CF8D08A8680}" destId="{D40F3FAA-C508-48F2-8FD6-8CDCC9EF8C6B}" srcOrd="0" destOrd="0" presId="urn:microsoft.com/office/officeart/2008/layout/HexagonCluster"/>
    <dgm:cxn modelId="{57B8BD95-69DB-4659-ABC6-395262D24675}" type="presParOf" srcId="{D40F3FAA-C508-48F2-8FD6-8CDCC9EF8C6B}" destId="{B819249B-0025-475C-BE9D-E36AAC842DBC}" srcOrd="0" destOrd="0" presId="urn:microsoft.com/office/officeart/2008/layout/HexagonCluster"/>
    <dgm:cxn modelId="{D3C4395B-BC5A-4EB9-9E21-A5B6AE7CA68D}" type="presParOf" srcId="{236CD37A-1D87-4157-857A-9CF8D08A8680}" destId="{BD852A83-EC51-4448-8440-D60051E9F559}" srcOrd="1" destOrd="0" presId="urn:microsoft.com/office/officeart/2008/layout/HexagonCluster"/>
    <dgm:cxn modelId="{656F1342-F181-48AD-92F2-A097D4E97AA4}" type="presParOf" srcId="{BD852A83-EC51-4448-8440-D60051E9F559}" destId="{7E2DBF26-E6B5-421E-BF0E-E3C9F882841D}" srcOrd="0" destOrd="0" presId="urn:microsoft.com/office/officeart/2008/layout/HexagonCluster"/>
    <dgm:cxn modelId="{E8B6BFC5-B802-46F6-8CAD-BD33F6439EDF}" type="presParOf" srcId="{236CD37A-1D87-4157-857A-9CF8D08A8680}" destId="{E6BDCD43-76FC-455E-8A16-73F294A4FEAA}" srcOrd="2" destOrd="0" presId="urn:microsoft.com/office/officeart/2008/layout/HexagonCluster"/>
    <dgm:cxn modelId="{D99D98CC-22D8-49B6-8DF7-BC5801BD64AB}" type="presParOf" srcId="{E6BDCD43-76FC-455E-8A16-73F294A4FEAA}" destId="{DB583CB5-0950-4584-BC1F-9171422DE559}" srcOrd="0" destOrd="0" presId="urn:microsoft.com/office/officeart/2008/layout/HexagonCluster"/>
    <dgm:cxn modelId="{8F742D76-16C8-4238-A197-7385B56C0132}" type="presParOf" srcId="{236CD37A-1D87-4157-857A-9CF8D08A8680}" destId="{02EF2221-7000-40EA-925A-14090AA6E57F}" srcOrd="3" destOrd="0" presId="urn:microsoft.com/office/officeart/2008/layout/HexagonCluster"/>
    <dgm:cxn modelId="{FD1AA51F-5429-4F7F-939F-38AC28878C5E}" type="presParOf" srcId="{02EF2221-7000-40EA-925A-14090AA6E57F}" destId="{EF1DE0B0-1A30-4E8B-BC45-DC692F40E6CB}" srcOrd="0" destOrd="0" presId="urn:microsoft.com/office/officeart/2008/layout/HexagonCluster"/>
    <dgm:cxn modelId="{C1CED820-A248-4C30-B892-F89D13B16312}" type="presParOf" srcId="{236CD37A-1D87-4157-857A-9CF8D08A8680}" destId="{BFF7CDA0-7BCA-4B60-9E1E-043A036A0CA4}" srcOrd="4" destOrd="0" presId="urn:microsoft.com/office/officeart/2008/layout/HexagonCluster"/>
    <dgm:cxn modelId="{9C211FC9-D131-4198-A7D1-997337A7B667}" type="presParOf" srcId="{BFF7CDA0-7BCA-4B60-9E1E-043A036A0CA4}" destId="{B23939FD-5A77-4414-8991-BDE3AD7E36EE}" srcOrd="0" destOrd="0" presId="urn:microsoft.com/office/officeart/2008/layout/HexagonCluster"/>
    <dgm:cxn modelId="{00A1030E-763D-4EBA-99ED-3354BAE276BC}" type="presParOf" srcId="{236CD37A-1D87-4157-857A-9CF8D08A8680}" destId="{B5B2734F-DCBC-4EF8-87BE-0478F4B40EF8}" srcOrd="5" destOrd="0" presId="urn:microsoft.com/office/officeart/2008/layout/HexagonCluster"/>
    <dgm:cxn modelId="{15EB97AE-561D-4EA1-8134-706C7033CC3A}" type="presParOf" srcId="{B5B2734F-DCBC-4EF8-87BE-0478F4B40EF8}" destId="{2BDCA513-0E88-485F-AE7C-5934F7B4B183}" srcOrd="0" destOrd="0" presId="urn:microsoft.com/office/officeart/2008/layout/HexagonCluster"/>
    <dgm:cxn modelId="{8D3F1C2A-DEAD-44DD-8978-FD8165F3CE5E}" type="presParOf" srcId="{236CD37A-1D87-4157-857A-9CF8D08A8680}" destId="{3A95D4D6-0229-49B8-AD73-62A1A66E67C0}" srcOrd="6" destOrd="0" presId="urn:microsoft.com/office/officeart/2008/layout/HexagonCluster"/>
    <dgm:cxn modelId="{ED3429E5-3CBF-42FB-BE85-469251F099C1}" type="presParOf" srcId="{3A95D4D6-0229-49B8-AD73-62A1A66E67C0}" destId="{D0ED2E20-A0CE-4513-B6E1-7D0D535A06F5}" srcOrd="0" destOrd="0" presId="urn:microsoft.com/office/officeart/2008/layout/HexagonCluster"/>
    <dgm:cxn modelId="{D9734D6A-42F0-4387-8815-F86A68CD536B}" type="presParOf" srcId="{236CD37A-1D87-4157-857A-9CF8D08A8680}" destId="{0B359296-C142-4531-AB4D-483BDF89F7F0}" srcOrd="7" destOrd="0" presId="urn:microsoft.com/office/officeart/2008/layout/HexagonCluster"/>
    <dgm:cxn modelId="{34C75B3B-973E-4299-8AD4-5AABD629CBF1}" type="presParOf" srcId="{0B359296-C142-4531-AB4D-483BDF89F7F0}" destId="{88F4D75C-0228-4534-88C7-A20960649008}" srcOrd="0" destOrd="0" presId="urn:microsoft.com/office/officeart/2008/layout/HexagonCluster"/>
    <dgm:cxn modelId="{4636180B-93ED-4FF2-B3C5-19E051C22D8F}" type="presParOf" srcId="{236CD37A-1D87-4157-857A-9CF8D08A8680}" destId="{DF93958E-DDF5-4B85-91FA-0E91440DD7E6}" srcOrd="8" destOrd="0" presId="urn:microsoft.com/office/officeart/2008/layout/HexagonCluster"/>
    <dgm:cxn modelId="{08DFC4C0-111E-48E2-90CA-CEC5029A1ED3}" type="presParOf" srcId="{DF93958E-DDF5-4B85-91FA-0E91440DD7E6}" destId="{D13828F4-54FD-4135-A5A4-5ADBBFE3842F}" srcOrd="0" destOrd="0" presId="urn:microsoft.com/office/officeart/2008/layout/HexagonCluster"/>
    <dgm:cxn modelId="{5CE44526-A588-4D3F-AE26-9165B21F7644}" type="presParOf" srcId="{236CD37A-1D87-4157-857A-9CF8D08A8680}" destId="{AD7DE2E2-B44D-4F48-936A-E0E09B4B3CBE}" srcOrd="9" destOrd="0" presId="urn:microsoft.com/office/officeart/2008/layout/HexagonCluster"/>
    <dgm:cxn modelId="{4D3E31F7-EB45-44FB-B825-92C555237BFE}" type="presParOf" srcId="{AD7DE2E2-B44D-4F48-936A-E0E09B4B3CBE}" destId="{591F496D-1D7C-415C-B5B0-6BA13F9AEE21}" srcOrd="0" destOrd="0" presId="urn:microsoft.com/office/officeart/2008/layout/HexagonCluster"/>
    <dgm:cxn modelId="{4C091FB6-7774-49F1-AFC7-2987929AE095}" type="presParOf" srcId="{236CD37A-1D87-4157-857A-9CF8D08A8680}" destId="{4A2C2DF5-AA98-4AB5-96B6-CC6E5DF2C98D}" srcOrd="10" destOrd="0" presId="urn:microsoft.com/office/officeart/2008/layout/HexagonCluster"/>
    <dgm:cxn modelId="{4CCDB39A-6AC5-4F36-A0D8-42727D789160}" type="presParOf" srcId="{4A2C2DF5-AA98-4AB5-96B6-CC6E5DF2C98D}" destId="{80B7530B-DF20-4261-9CF5-1F32E611CE08}" srcOrd="0" destOrd="0" presId="urn:microsoft.com/office/officeart/2008/layout/HexagonCluster"/>
    <dgm:cxn modelId="{B5F34459-621C-45F2-B0B6-E9EB8E935534}" type="presParOf" srcId="{236CD37A-1D87-4157-857A-9CF8D08A8680}" destId="{782F1520-97B9-4FEF-B6AF-1F1FAE6CB413}" srcOrd="11" destOrd="0" presId="urn:microsoft.com/office/officeart/2008/layout/HexagonCluster"/>
    <dgm:cxn modelId="{A7AAEFC1-6636-4349-805E-0226CBC6FFA8}" type="presParOf" srcId="{782F1520-97B9-4FEF-B6AF-1F1FAE6CB413}" destId="{D87DB299-DE10-4372-8103-3AC7CC40B830}"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33D532-7315-4B4D-B1E0-7D8B9D055CC5}">
      <dsp:nvSpPr>
        <dsp:cNvPr id="0" name=""/>
        <dsp:cNvSpPr/>
      </dsp:nvSpPr>
      <dsp:spPr>
        <a:xfrm>
          <a:off x="2760065" y="406209"/>
          <a:ext cx="2709469" cy="2709469"/>
        </a:xfrm>
        <a:prstGeom prst="blockArc">
          <a:avLst>
            <a:gd name="adj1" fmla="val 11880000"/>
            <a:gd name="adj2" fmla="val 16200000"/>
            <a:gd name="adj3" fmla="val 4642"/>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F4C62D1B-4529-4FBE-A48A-8FD75E104F68}">
      <dsp:nvSpPr>
        <dsp:cNvPr id="0" name=""/>
        <dsp:cNvSpPr/>
      </dsp:nvSpPr>
      <dsp:spPr>
        <a:xfrm>
          <a:off x="2760065" y="406209"/>
          <a:ext cx="2709469" cy="2709469"/>
        </a:xfrm>
        <a:prstGeom prst="blockArc">
          <a:avLst>
            <a:gd name="adj1" fmla="val 7560000"/>
            <a:gd name="adj2" fmla="val 11880000"/>
            <a:gd name="adj3" fmla="val 4642"/>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EC798006-D5A2-4C4C-BE46-103F657EFB18}">
      <dsp:nvSpPr>
        <dsp:cNvPr id="0" name=""/>
        <dsp:cNvSpPr/>
      </dsp:nvSpPr>
      <dsp:spPr>
        <a:xfrm>
          <a:off x="2760065" y="406209"/>
          <a:ext cx="2709469" cy="2709469"/>
        </a:xfrm>
        <a:prstGeom prst="blockArc">
          <a:avLst>
            <a:gd name="adj1" fmla="val 3240000"/>
            <a:gd name="adj2" fmla="val 7560000"/>
            <a:gd name="adj3" fmla="val 4642"/>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FE47FAE0-EC56-445F-AB8E-8EE88C8D047A}">
      <dsp:nvSpPr>
        <dsp:cNvPr id="0" name=""/>
        <dsp:cNvSpPr/>
      </dsp:nvSpPr>
      <dsp:spPr>
        <a:xfrm>
          <a:off x="2760065" y="406209"/>
          <a:ext cx="2709469" cy="2709469"/>
        </a:xfrm>
        <a:prstGeom prst="blockArc">
          <a:avLst>
            <a:gd name="adj1" fmla="val 20520000"/>
            <a:gd name="adj2" fmla="val 3240000"/>
            <a:gd name="adj3" fmla="val 4642"/>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9F63D4E7-E86D-4CA5-A005-368E6A498360}">
      <dsp:nvSpPr>
        <dsp:cNvPr id="0" name=""/>
        <dsp:cNvSpPr/>
      </dsp:nvSpPr>
      <dsp:spPr>
        <a:xfrm>
          <a:off x="2760065" y="406209"/>
          <a:ext cx="2709469" cy="2709469"/>
        </a:xfrm>
        <a:prstGeom prst="blockArc">
          <a:avLst>
            <a:gd name="adj1" fmla="val 16200000"/>
            <a:gd name="adj2" fmla="val 20520000"/>
            <a:gd name="adj3" fmla="val 4642"/>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D0B6A4D9-3027-45FB-992E-581DD01A1449}">
      <dsp:nvSpPr>
        <dsp:cNvPr id="0" name=""/>
        <dsp:cNvSpPr/>
      </dsp:nvSpPr>
      <dsp:spPr>
        <a:xfrm>
          <a:off x="3490949" y="1137093"/>
          <a:ext cx="1247700" cy="1247700"/>
        </a:xfrm>
        <a:prstGeom prst="ellipse">
          <a:avLst/>
        </a:prstGeom>
        <a:solidFill>
          <a:schemeClr val="dk2">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zh-TW" altLang="en-US" sz="2600" kern="1200" dirty="0" smtClean="0"/>
            <a:t>自我品牌</a:t>
          </a:r>
          <a:endParaRPr lang="zh-TW" altLang="en-US" sz="2600" kern="1200" dirty="0"/>
        </a:p>
      </dsp:txBody>
      <dsp:txXfrm>
        <a:off x="3673670" y="1319814"/>
        <a:ext cx="882258" cy="882258"/>
      </dsp:txXfrm>
    </dsp:sp>
    <dsp:sp modelId="{B8178FBE-D072-40C2-BE13-ED701CC58424}">
      <dsp:nvSpPr>
        <dsp:cNvPr id="0" name=""/>
        <dsp:cNvSpPr/>
      </dsp:nvSpPr>
      <dsp:spPr>
        <a:xfrm>
          <a:off x="3678104" y="956"/>
          <a:ext cx="873390" cy="873390"/>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zh-TW" altLang="en-US" sz="1500" kern="1200" dirty="0" smtClean="0"/>
            <a:t>敘事力</a:t>
          </a:r>
          <a:endParaRPr lang="zh-TW" altLang="en-US" sz="1500" kern="1200" dirty="0"/>
        </a:p>
      </dsp:txBody>
      <dsp:txXfrm>
        <a:off x="3806009" y="128861"/>
        <a:ext cx="617580" cy="617580"/>
      </dsp:txXfrm>
    </dsp:sp>
    <dsp:sp modelId="{E18F0CDE-3AC6-46E7-9FF6-7D77B2BB0295}">
      <dsp:nvSpPr>
        <dsp:cNvPr id="0" name=""/>
        <dsp:cNvSpPr/>
      </dsp:nvSpPr>
      <dsp:spPr>
        <a:xfrm>
          <a:off x="4936630" y="915329"/>
          <a:ext cx="873390" cy="873390"/>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zh-TW" altLang="en-US" sz="1500" kern="1200" dirty="0" smtClean="0"/>
            <a:t>產品力</a:t>
          </a:r>
          <a:endParaRPr lang="zh-TW" altLang="en-US" sz="1500" kern="1200" dirty="0"/>
        </a:p>
      </dsp:txBody>
      <dsp:txXfrm>
        <a:off x="5064535" y="1043234"/>
        <a:ext cx="617580" cy="617580"/>
      </dsp:txXfrm>
    </dsp:sp>
    <dsp:sp modelId="{E14149F2-DC2E-4165-A6CD-DD2A3E4FCA67}">
      <dsp:nvSpPr>
        <dsp:cNvPr id="0" name=""/>
        <dsp:cNvSpPr/>
      </dsp:nvSpPr>
      <dsp:spPr>
        <a:xfrm>
          <a:off x="4455916" y="2394815"/>
          <a:ext cx="873390" cy="873390"/>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zh-TW" altLang="en-US" sz="1500" kern="1200" dirty="0" smtClean="0"/>
            <a:t>社群力</a:t>
          </a:r>
          <a:endParaRPr lang="zh-TW" altLang="en-US" sz="1500" kern="1200" dirty="0"/>
        </a:p>
      </dsp:txBody>
      <dsp:txXfrm>
        <a:off x="4583821" y="2522720"/>
        <a:ext cx="617580" cy="617580"/>
      </dsp:txXfrm>
    </dsp:sp>
    <dsp:sp modelId="{F4B01C05-50F6-496D-B8FB-3E72427C89D3}">
      <dsp:nvSpPr>
        <dsp:cNvPr id="0" name=""/>
        <dsp:cNvSpPr/>
      </dsp:nvSpPr>
      <dsp:spPr>
        <a:xfrm>
          <a:off x="2900293" y="2394815"/>
          <a:ext cx="873390" cy="873390"/>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zh-TW" altLang="en-US" sz="1500" kern="1200" dirty="0" smtClean="0"/>
            <a:t>創新力</a:t>
          </a:r>
          <a:endParaRPr lang="zh-TW" altLang="en-US" sz="1500" kern="1200" dirty="0"/>
        </a:p>
      </dsp:txBody>
      <dsp:txXfrm>
        <a:off x="3028198" y="2522720"/>
        <a:ext cx="617580" cy="617580"/>
      </dsp:txXfrm>
    </dsp:sp>
    <dsp:sp modelId="{75B96560-850C-433B-B3AA-0127BAAC5B3B}">
      <dsp:nvSpPr>
        <dsp:cNvPr id="0" name=""/>
        <dsp:cNvSpPr/>
      </dsp:nvSpPr>
      <dsp:spPr>
        <a:xfrm>
          <a:off x="2419578" y="915329"/>
          <a:ext cx="873390" cy="873390"/>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zh-TW" altLang="en-US" sz="1500" kern="1200" dirty="0" smtClean="0"/>
            <a:t>當代價值連結</a:t>
          </a:r>
          <a:endParaRPr lang="zh-TW" altLang="en-US" sz="1500" kern="1200" dirty="0"/>
        </a:p>
      </dsp:txBody>
      <dsp:txXfrm>
        <a:off x="2547483" y="1043234"/>
        <a:ext cx="617580" cy="6175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B9B6B-021A-42BE-B51A-848002D58A2B}">
      <dsp:nvSpPr>
        <dsp:cNvPr id="0" name=""/>
        <dsp:cNvSpPr/>
      </dsp:nvSpPr>
      <dsp:spPr>
        <a:xfrm>
          <a:off x="568022" y="7978"/>
          <a:ext cx="7093554" cy="1033091"/>
        </a:xfrm>
        <a:prstGeom prst="rightArrow">
          <a:avLst>
            <a:gd name="adj1" fmla="val 50000"/>
            <a:gd name="adj2" fmla="val 50000"/>
          </a:avLst>
        </a:prstGeom>
        <a:solidFill>
          <a:schemeClr val="accent5">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164003" numCol="1" spcCol="1270" anchor="ctr" anchorCtr="0">
          <a:noAutofit/>
        </a:bodyPr>
        <a:lstStyle/>
        <a:p>
          <a:pPr lvl="0" algn="l" defTabSz="800100">
            <a:lnSpc>
              <a:spcPct val="90000"/>
            </a:lnSpc>
            <a:spcBef>
              <a:spcPct val="0"/>
            </a:spcBef>
            <a:spcAft>
              <a:spcPct val="35000"/>
            </a:spcAft>
          </a:pPr>
          <a:r>
            <a:rPr lang="zh-TW" altLang="en-US" sz="1800" kern="1200" dirty="0" smtClean="0"/>
            <a:t>封建制度時代</a:t>
          </a:r>
          <a:endParaRPr lang="zh-TW" altLang="en-US" sz="1800" kern="1200" dirty="0"/>
        </a:p>
      </dsp:txBody>
      <dsp:txXfrm>
        <a:off x="568022" y="266251"/>
        <a:ext cx="6835281" cy="516545"/>
      </dsp:txXfrm>
    </dsp:sp>
    <dsp:sp modelId="{BB19F16D-CA70-43BC-85BC-802252E6FFDA}">
      <dsp:nvSpPr>
        <dsp:cNvPr id="0" name=""/>
        <dsp:cNvSpPr/>
      </dsp:nvSpPr>
      <dsp:spPr>
        <a:xfrm>
          <a:off x="568022" y="804641"/>
          <a:ext cx="2184814" cy="1990115"/>
        </a:xfrm>
        <a:prstGeom prst="re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zh-TW" altLang="en-US" sz="1500" kern="1200" dirty="0" smtClean="0"/>
            <a:t>用動力革命帶來的新工業生產鬆綁了封建制度</a:t>
          </a:r>
          <a:endParaRPr lang="en-US" altLang="zh-TW" sz="1500" kern="1200" dirty="0" smtClean="0"/>
        </a:p>
        <a:p>
          <a:pPr lvl="0" algn="l" defTabSz="666750">
            <a:lnSpc>
              <a:spcPct val="90000"/>
            </a:lnSpc>
            <a:spcBef>
              <a:spcPct val="0"/>
            </a:spcBef>
            <a:spcAft>
              <a:spcPct val="35000"/>
            </a:spcAft>
          </a:pPr>
          <a:r>
            <a:rPr lang="zh-TW" altLang="en-US" sz="1500" kern="1200" dirty="0" smtClean="0"/>
            <a:t>土地資本的概念被經濟資本取代</a:t>
          </a:r>
          <a:endParaRPr lang="zh-TW" altLang="en-US" sz="1500" kern="1200" dirty="0"/>
        </a:p>
      </dsp:txBody>
      <dsp:txXfrm>
        <a:off x="568022" y="804641"/>
        <a:ext cx="2184814" cy="1990115"/>
      </dsp:txXfrm>
    </dsp:sp>
    <dsp:sp modelId="{94723D1D-EEA7-4B99-8F62-0917A815B174}">
      <dsp:nvSpPr>
        <dsp:cNvPr id="0" name=""/>
        <dsp:cNvSpPr/>
      </dsp:nvSpPr>
      <dsp:spPr>
        <a:xfrm>
          <a:off x="2752837" y="352342"/>
          <a:ext cx="4908739" cy="1033091"/>
        </a:xfrm>
        <a:prstGeom prst="rightArrow">
          <a:avLst>
            <a:gd name="adj1" fmla="val 50000"/>
            <a:gd name="adj2" fmla="val 50000"/>
          </a:avLst>
        </a:prstGeom>
        <a:solidFill>
          <a:schemeClr val="accent5">
            <a:shade val="50000"/>
            <a:hueOff val="168648"/>
            <a:satOff val="-3730"/>
            <a:lumOff val="279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164003" numCol="1" spcCol="1270" anchor="ctr" anchorCtr="0">
          <a:noAutofit/>
        </a:bodyPr>
        <a:lstStyle/>
        <a:p>
          <a:pPr lvl="0" algn="l" defTabSz="800100">
            <a:lnSpc>
              <a:spcPct val="90000"/>
            </a:lnSpc>
            <a:spcBef>
              <a:spcPct val="0"/>
            </a:spcBef>
            <a:spcAft>
              <a:spcPct val="35000"/>
            </a:spcAft>
          </a:pPr>
          <a:r>
            <a:rPr lang="zh-TW" altLang="en-US" sz="1800" kern="1200" dirty="0" smtClean="0"/>
            <a:t>工業生產時代</a:t>
          </a:r>
          <a:endParaRPr lang="zh-TW" altLang="en-US" sz="1800" kern="1200" dirty="0"/>
        </a:p>
      </dsp:txBody>
      <dsp:txXfrm>
        <a:off x="2752837" y="610615"/>
        <a:ext cx="4650466" cy="516545"/>
      </dsp:txXfrm>
    </dsp:sp>
    <dsp:sp modelId="{6281B030-F2D7-4570-8EF6-40C775CC43EB}">
      <dsp:nvSpPr>
        <dsp:cNvPr id="0" name=""/>
        <dsp:cNvSpPr/>
      </dsp:nvSpPr>
      <dsp:spPr>
        <a:xfrm>
          <a:off x="2752837" y="1149004"/>
          <a:ext cx="2184814" cy="1990115"/>
        </a:xfrm>
        <a:prstGeom prst="re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zh-TW" altLang="en-US" sz="1500" kern="1200" dirty="0" smtClean="0"/>
            <a:t>透過網路與資訊普及了教育與知識，鬆綁了工業生產制度</a:t>
          </a:r>
          <a:endParaRPr lang="en-US" altLang="zh-TW" sz="1500" kern="1200" dirty="0" smtClean="0"/>
        </a:p>
        <a:p>
          <a:pPr lvl="0" algn="l" defTabSz="666750">
            <a:lnSpc>
              <a:spcPct val="90000"/>
            </a:lnSpc>
            <a:spcBef>
              <a:spcPct val="0"/>
            </a:spcBef>
            <a:spcAft>
              <a:spcPct val="35000"/>
            </a:spcAft>
          </a:pPr>
          <a:r>
            <a:rPr lang="zh-TW" altLang="en-US" sz="1500" kern="1200" dirty="0" smtClean="0"/>
            <a:t>經濟資本漸漸被社會資本涵蓋</a:t>
          </a:r>
          <a:endParaRPr lang="zh-TW" altLang="en-US" sz="1500" kern="1200" dirty="0"/>
        </a:p>
      </dsp:txBody>
      <dsp:txXfrm>
        <a:off x="2752837" y="1149004"/>
        <a:ext cx="2184814" cy="1990115"/>
      </dsp:txXfrm>
    </dsp:sp>
    <dsp:sp modelId="{1513F1BF-7590-4D5E-BE1C-B8C2629292F1}">
      <dsp:nvSpPr>
        <dsp:cNvPr id="0" name=""/>
        <dsp:cNvSpPr/>
      </dsp:nvSpPr>
      <dsp:spPr>
        <a:xfrm>
          <a:off x="4937652" y="696706"/>
          <a:ext cx="2723924" cy="1033091"/>
        </a:xfrm>
        <a:prstGeom prst="rightArrow">
          <a:avLst>
            <a:gd name="adj1" fmla="val 50000"/>
            <a:gd name="adj2" fmla="val 50000"/>
          </a:avLst>
        </a:prstGeom>
        <a:solidFill>
          <a:schemeClr val="accent5">
            <a:shade val="50000"/>
            <a:hueOff val="168648"/>
            <a:satOff val="-3730"/>
            <a:lumOff val="279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164003" numCol="1" spcCol="1270" anchor="ctr" anchorCtr="0">
          <a:noAutofit/>
        </a:bodyPr>
        <a:lstStyle/>
        <a:p>
          <a:pPr lvl="0" algn="l" defTabSz="800100">
            <a:lnSpc>
              <a:spcPct val="90000"/>
            </a:lnSpc>
            <a:spcBef>
              <a:spcPct val="0"/>
            </a:spcBef>
            <a:spcAft>
              <a:spcPct val="35000"/>
            </a:spcAft>
          </a:pPr>
          <a:r>
            <a:rPr lang="zh-TW" altLang="en-US" sz="1800" kern="1200" dirty="0" smtClean="0"/>
            <a:t>共享經濟時代</a:t>
          </a:r>
          <a:endParaRPr lang="zh-TW" altLang="en-US" sz="1800" kern="1200" dirty="0"/>
        </a:p>
      </dsp:txBody>
      <dsp:txXfrm>
        <a:off x="4937652" y="954979"/>
        <a:ext cx="2465651" cy="516545"/>
      </dsp:txXfrm>
    </dsp:sp>
    <dsp:sp modelId="{4A4546C3-FF86-4ADF-87BE-F6608159B978}">
      <dsp:nvSpPr>
        <dsp:cNvPr id="0" name=""/>
        <dsp:cNvSpPr/>
      </dsp:nvSpPr>
      <dsp:spPr>
        <a:xfrm>
          <a:off x="4937652" y="1493368"/>
          <a:ext cx="2184814" cy="1960989"/>
        </a:xfrm>
        <a:prstGeom prst="re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zh-TW" altLang="en-US" sz="1500" kern="1200" dirty="0" smtClean="0"/>
            <a:t>工業生產的後遺症引發了全球反思</a:t>
          </a:r>
          <a:endParaRPr lang="en-US" altLang="zh-TW" sz="1500" kern="1200" dirty="0" smtClean="0"/>
        </a:p>
        <a:p>
          <a:pPr lvl="0" algn="l" defTabSz="666750">
            <a:lnSpc>
              <a:spcPct val="90000"/>
            </a:lnSpc>
            <a:spcBef>
              <a:spcPct val="0"/>
            </a:spcBef>
            <a:spcAft>
              <a:spcPct val="35000"/>
            </a:spcAft>
          </a:pPr>
          <a:r>
            <a:rPr lang="en-US" altLang="zh-TW" sz="1500" kern="1200" dirty="0" smtClean="0"/>
            <a:t>IT</a:t>
          </a:r>
          <a:r>
            <a:rPr lang="zh-TW" altLang="en-US" sz="1500" kern="1200" dirty="0" smtClean="0"/>
            <a:t>產業提高了個人對大議題的表達與參與能力</a:t>
          </a:r>
          <a:endParaRPr lang="en-US" altLang="zh-TW" sz="1500" kern="1200" dirty="0" smtClean="0"/>
        </a:p>
        <a:p>
          <a:pPr lvl="0" algn="l" defTabSz="666750">
            <a:lnSpc>
              <a:spcPct val="90000"/>
            </a:lnSpc>
            <a:spcBef>
              <a:spcPct val="0"/>
            </a:spcBef>
            <a:spcAft>
              <a:spcPct val="35000"/>
            </a:spcAft>
          </a:pPr>
          <a:r>
            <a:rPr lang="zh-TW" altLang="en-US" sz="1500" kern="1200" dirty="0" smtClean="0"/>
            <a:t>社會資本與文化資本的需求漸漸高於經濟資本</a:t>
          </a:r>
          <a:endParaRPr lang="en-US" altLang="zh-TW" sz="1500" kern="1200" dirty="0" smtClean="0"/>
        </a:p>
        <a:p>
          <a:pPr lvl="0" algn="l" defTabSz="666750">
            <a:lnSpc>
              <a:spcPct val="90000"/>
            </a:lnSpc>
            <a:spcBef>
              <a:spcPct val="0"/>
            </a:spcBef>
            <a:spcAft>
              <a:spcPct val="35000"/>
            </a:spcAft>
          </a:pPr>
          <a:endParaRPr lang="zh-TW" altLang="en-US" sz="1500" kern="1200" dirty="0"/>
        </a:p>
      </dsp:txBody>
      <dsp:txXfrm>
        <a:off x="4937652" y="1493368"/>
        <a:ext cx="2184814" cy="19609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FBD533-59DC-4A9C-8654-06F2150F8B33}">
      <dsp:nvSpPr>
        <dsp:cNvPr id="0" name=""/>
        <dsp:cNvSpPr/>
      </dsp:nvSpPr>
      <dsp:spPr>
        <a:xfrm>
          <a:off x="1384575" y="939704"/>
          <a:ext cx="1148527" cy="1148527"/>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zh-TW" altLang="en-US" sz="1200" kern="1200" dirty="0" smtClean="0"/>
            <a:t>社會企業</a:t>
          </a:r>
          <a:endParaRPr lang="zh-TW" altLang="en-US" sz="1200" kern="1200" dirty="0"/>
        </a:p>
      </dsp:txBody>
      <dsp:txXfrm>
        <a:off x="1615480" y="1208741"/>
        <a:ext cx="686717" cy="590367"/>
      </dsp:txXfrm>
    </dsp:sp>
    <dsp:sp modelId="{DE4A1EA3-91C6-4145-AD2E-06A315FC8EBF}">
      <dsp:nvSpPr>
        <dsp:cNvPr id="0" name=""/>
        <dsp:cNvSpPr/>
      </dsp:nvSpPr>
      <dsp:spPr>
        <a:xfrm>
          <a:off x="716341" y="668234"/>
          <a:ext cx="835292" cy="835292"/>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zh-TW" altLang="en-US" sz="1200" kern="1200" dirty="0" smtClean="0"/>
            <a:t>投資者</a:t>
          </a:r>
          <a:endParaRPr lang="zh-TW" altLang="en-US" sz="1200" kern="1200" dirty="0"/>
        </a:p>
      </dsp:txBody>
      <dsp:txXfrm>
        <a:off x="926628" y="879792"/>
        <a:ext cx="414718" cy="412176"/>
      </dsp:txXfrm>
    </dsp:sp>
    <dsp:sp modelId="{02809B36-CFC7-40F0-86C0-7FD01AAAF80B}">
      <dsp:nvSpPr>
        <dsp:cNvPr id="0" name=""/>
        <dsp:cNvSpPr/>
      </dsp:nvSpPr>
      <dsp:spPr>
        <a:xfrm rot="20700000">
          <a:off x="1184190" y="91967"/>
          <a:ext cx="818416" cy="818416"/>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zh-TW" altLang="en-US" sz="1200" kern="1200" dirty="0" smtClean="0"/>
            <a:t>公益基金</a:t>
          </a:r>
          <a:endParaRPr lang="zh-TW" altLang="en-US" sz="1200" kern="1200" dirty="0"/>
        </a:p>
      </dsp:txBody>
      <dsp:txXfrm rot="-20700000">
        <a:off x="1363693" y="271470"/>
        <a:ext cx="459411" cy="459411"/>
      </dsp:txXfrm>
    </dsp:sp>
    <dsp:sp modelId="{8BF48484-08DD-40F1-B4E6-DC64A2962E90}">
      <dsp:nvSpPr>
        <dsp:cNvPr id="0" name=""/>
        <dsp:cNvSpPr/>
      </dsp:nvSpPr>
      <dsp:spPr>
        <a:xfrm>
          <a:off x="1274980" y="778140"/>
          <a:ext cx="1470115" cy="1470115"/>
        </a:xfrm>
        <a:prstGeom prst="circularArrow">
          <a:avLst>
            <a:gd name="adj1" fmla="val 4687"/>
            <a:gd name="adj2" fmla="val 299029"/>
            <a:gd name="adj3" fmla="val 2427921"/>
            <a:gd name="adj4" fmla="val 16066498"/>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BDAC96-735B-45CA-85FD-64C28D2CA569}">
      <dsp:nvSpPr>
        <dsp:cNvPr id="0" name=""/>
        <dsp:cNvSpPr/>
      </dsp:nvSpPr>
      <dsp:spPr>
        <a:xfrm>
          <a:off x="568412" y="492453"/>
          <a:ext cx="1068130" cy="106813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DB64100-804B-47AF-A28F-F5433F131EDD}">
      <dsp:nvSpPr>
        <dsp:cNvPr id="0" name=""/>
        <dsp:cNvSpPr/>
      </dsp:nvSpPr>
      <dsp:spPr>
        <a:xfrm>
          <a:off x="994882" y="-78258"/>
          <a:ext cx="1151659" cy="1151659"/>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19249B-0025-475C-BE9D-E36AAC842DBC}">
      <dsp:nvSpPr>
        <dsp:cNvPr id="0" name=""/>
        <dsp:cNvSpPr/>
      </dsp:nvSpPr>
      <dsp:spPr>
        <a:xfrm>
          <a:off x="2734640" y="2465298"/>
          <a:ext cx="1741402" cy="1501392"/>
        </a:xfrm>
        <a:prstGeom prst="hexagon">
          <a:avLst>
            <a:gd name="adj" fmla="val 25000"/>
            <a:gd name="vf" fmla="val 11547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zh-TW" altLang="en-US" sz="1200" kern="1200" dirty="0" smtClean="0"/>
            <a:t>新行動</a:t>
          </a:r>
          <a:endParaRPr lang="en-US" altLang="zh-TW" sz="1200" kern="1200" dirty="0" smtClean="0"/>
        </a:p>
        <a:p>
          <a:pPr lvl="0" algn="ctr" defTabSz="533400">
            <a:lnSpc>
              <a:spcPct val="90000"/>
            </a:lnSpc>
            <a:spcBef>
              <a:spcPct val="0"/>
            </a:spcBef>
            <a:spcAft>
              <a:spcPct val="35000"/>
            </a:spcAft>
          </a:pPr>
          <a:r>
            <a:rPr lang="zh-TW" altLang="en-US" sz="1200" kern="1200" dirty="0" smtClean="0"/>
            <a:t>新經濟模式的形成</a:t>
          </a:r>
          <a:endParaRPr lang="en-US" altLang="zh-TW" sz="1200" kern="1200" dirty="0" smtClean="0"/>
        </a:p>
        <a:p>
          <a:pPr lvl="0" algn="ctr" defTabSz="533400">
            <a:lnSpc>
              <a:spcPct val="90000"/>
            </a:lnSpc>
            <a:spcBef>
              <a:spcPct val="0"/>
            </a:spcBef>
            <a:spcAft>
              <a:spcPct val="35000"/>
            </a:spcAft>
          </a:pPr>
          <a:endParaRPr lang="zh-TW" altLang="en-US" sz="2300" kern="1200" dirty="0"/>
        </a:p>
      </dsp:txBody>
      <dsp:txXfrm>
        <a:off x="3004873" y="2698286"/>
        <a:ext cx="1200936" cy="1035416"/>
      </dsp:txXfrm>
    </dsp:sp>
    <dsp:sp modelId="{7E2DBF26-E6B5-421E-BF0E-E3C9F882841D}">
      <dsp:nvSpPr>
        <dsp:cNvPr id="0" name=""/>
        <dsp:cNvSpPr/>
      </dsp:nvSpPr>
      <dsp:spPr>
        <a:xfrm>
          <a:off x="2779880" y="3128132"/>
          <a:ext cx="203886" cy="175724"/>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583CB5-0950-4584-BC1F-9171422DE559}">
      <dsp:nvSpPr>
        <dsp:cNvPr id="0" name=""/>
        <dsp:cNvSpPr/>
      </dsp:nvSpPr>
      <dsp:spPr>
        <a:xfrm>
          <a:off x="1120849" y="1518850"/>
          <a:ext cx="1961463" cy="1838004"/>
        </a:xfrm>
        <a:prstGeom prst="hexagon">
          <a:avLst>
            <a:gd name="adj" fmla="val 25000"/>
            <a:gd name="vf" fmla="val 115470"/>
          </a:avLst>
        </a:prstGeom>
        <a:blipFill rotWithShape="1">
          <a:blip xmlns:r="http://schemas.openxmlformats.org/officeDocument/2006/relationships" r:embed="rId1"/>
          <a:stretch>
            <a:fillRect/>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1DE0B0-1A30-4E8B-BC45-DC692F40E6CB}">
      <dsp:nvSpPr>
        <dsp:cNvPr id="0" name=""/>
        <dsp:cNvSpPr/>
      </dsp:nvSpPr>
      <dsp:spPr>
        <a:xfrm>
          <a:off x="2431599" y="2961928"/>
          <a:ext cx="203886" cy="175724"/>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936304"/>
              <a:satOff val="-1168"/>
              <a:lumOff val="275"/>
              <a:alphaOff val="0"/>
            </a:schemeClr>
          </a:solidFill>
          <a:prstDash val="solid"/>
        </a:ln>
        <a:effectLst/>
      </dsp:spPr>
      <dsp:style>
        <a:lnRef idx="2">
          <a:scrgbClr r="0" g="0" b="0"/>
        </a:lnRef>
        <a:fillRef idx="1">
          <a:scrgbClr r="0" g="0" b="0"/>
        </a:fillRef>
        <a:effectRef idx="0">
          <a:scrgbClr r="0" g="0" b="0"/>
        </a:effectRef>
        <a:fontRef idx="minor"/>
      </dsp:style>
    </dsp:sp>
    <dsp:sp modelId="{B23939FD-5A77-4414-8991-BDE3AD7E36EE}">
      <dsp:nvSpPr>
        <dsp:cNvPr id="0" name=""/>
        <dsp:cNvSpPr/>
      </dsp:nvSpPr>
      <dsp:spPr>
        <a:xfrm>
          <a:off x="4260504" y="1603004"/>
          <a:ext cx="1741402" cy="1501392"/>
        </a:xfrm>
        <a:prstGeom prst="hexagon">
          <a:avLst>
            <a:gd name="adj" fmla="val 25000"/>
            <a:gd name="vf" fmla="val 115470"/>
          </a:avLst>
        </a:prstGeom>
        <a:solidFill>
          <a:schemeClr val="accent2">
            <a:hueOff val="2340759"/>
            <a:satOff val="-2919"/>
            <a:lumOff val="686"/>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zh-TW" altLang="en-US" sz="1200" kern="1200" dirty="0" smtClean="0">
              <a:solidFill>
                <a:schemeClr val="tx2"/>
              </a:solidFill>
            </a:rPr>
            <a:t>新組構</a:t>
          </a:r>
          <a:endParaRPr lang="en-US" altLang="zh-TW" sz="1200" kern="1200" dirty="0" smtClean="0">
            <a:solidFill>
              <a:schemeClr val="tx2"/>
            </a:solidFill>
          </a:endParaRPr>
        </a:p>
        <a:p>
          <a:pPr lvl="0" algn="ctr" defTabSz="533400">
            <a:lnSpc>
              <a:spcPct val="90000"/>
            </a:lnSpc>
            <a:spcBef>
              <a:spcPct val="0"/>
            </a:spcBef>
            <a:spcAft>
              <a:spcPct val="35000"/>
            </a:spcAft>
          </a:pPr>
          <a:r>
            <a:rPr lang="zh-TW" altLang="en-US" sz="1200" kern="1200" dirty="0" smtClean="0">
              <a:solidFill>
                <a:schemeClr val="bg1"/>
              </a:solidFill>
            </a:rPr>
            <a:t>青年力與退休人生的結合</a:t>
          </a:r>
          <a:endParaRPr lang="en-US" altLang="zh-TW" sz="1200" kern="1200" dirty="0" smtClean="0">
            <a:solidFill>
              <a:schemeClr val="bg1"/>
            </a:solidFill>
          </a:endParaRPr>
        </a:p>
        <a:p>
          <a:pPr lvl="0" algn="ctr" defTabSz="533400">
            <a:lnSpc>
              <a:spcPct val="90000"/>
            </a:lnSpc>
            <a:spcBef>
              <a:spcPct val="0"/>
            </a:spcBef>
            <a:spcAft>
              <a:spcPct val="35000"/>
            </a:spcAft>
          </a:pPr>
          <a:r>
            <a:rPr lang="zh-TW" altLang="en-US" sz="1200" kern="1200" dirty="0" smtClean="0">
              <a:solidFill>
                <a:schemeClr val="bg1"/>
              </a:solidFill>
            </a:rPr>
            <a:t>社會企業時代</a:t>
          </a:r>
          <a:endParaRPr lang="en-US" altLang="zh-TW" sz="1200" kern="1200" dirty="0" smtClean="0">
            <a:solidFill>
              <a:schemeClr val="bg1"/>
            </a:solidFill>
          </a:endParaRPr>
        </a:p>
        <a:p>
          <a:pPr lvl="0" algn="ctr" defTabSz="533400">
            <a:lnSpc>
              <a:spcPct val="90000"/>
            </a:lnSpc>
            <a:spcBef>
              <a:spcPct val="0"/>
            </a:spcBef>
            <a:spcAft>
              <a:spcPct val="35000"/>
            </a:spcAft>
          </a:pPr>
          <a:endParaRPr lang="en-US" altLang="zh-TW" sz="700" kern="1200" dirty="0" smtClean="0">
            <a:solidFill>
              <a:schemeClr val="bg1"/>
            </a:solidFill>
          </a:endParaRPr>
        </a:p>
        <a:p>
          <a:pPr lvl="0" algn="ctr" defTabSz="533400">
            <a:lnSpc>
              <a:spcPct val="90000"/>
            </a:lnSpc>
            <a:spcBef>
              <a:spcPct val="0"/>
            </a:spcBef>
            <a:spcAft>
              <a:spcPct val="35000"/>
            </a:spcAft>
          </a:pPr>
          <a:endParaRPr lang="en-US" altLang="zh-TW" sz="700" kern="1200" dirty="0" smtClean="0">
            <a:solidFill>
              <a:schemeClr val="tx2"/>
            </a:solidFill>
          </a:endParaRPr>
        </a:p>
        <a:p>
          <a:pPr lvl="0" algn="ctr" defTabSz="533400">
            <a:lnSpc>
              <a:spcPct val="90000"/>
            </a:lnSpc>
            <a:spcBef>
              <a:spcPct val="0"/>
            </a:spcBef>
            <a:spcAft>
              <a:spcPct val="35000"/>
            </a:spcAft>
          </a:pPr>
          <a:endParaRPr lang="zh-TW" altLang="en-US" sz="700" kern="1200" dirty="0"/>
        </a:p>
      </dsp:txBody>
      <dsp:txXfrm>
        <a:off x="4530737" y="1835992"/>
        <a:ext cx="1200936" cy="1035416"/>
      </dsp:txXfrm>
    </dsp:sp>
    <dsp:sp modelId="{2BDCA513-0E88-485F-AE7C-5934F7B4B183}">
      <dsp:nvSpPr>
        <dsp:cNvPr id="0" name=""/>
        <dsp:cNvSpPr/>
      </dsp:nvSpPr>
      <dsp:spPr>
        <a:xfrm>
          <a:off x="5408715" y="2942491"/>
          <a:ext cx="203886" cy="175724"/>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872608"/>
              <a:satOff val="-2336"/>
              <a:lumOff val="549"/>
              <a:alphaOff val="0"/>
            </a:schemeClr>
          </a:solidFill>
          <a:prstDash val="solid"/>
        </a:ln>
        <a:effectLst/>
      </dsp:spPr>
      <dsp:style>
        <a:lnRef idx="2">
          <a:scrgbClr r="0" g="0" b="0"/>
        </a:lnRef>
        <a:fillRef idx="1">
          <a:scrgbClr r="0" g="0" b="0"/>
        </a:fillRef>
        <a:effectRef idx="0">
          <a:scrgbClr r="0" g="0" b="0"/>
        </a:effectRef>
        <a:fontRef idx="minor"/>
      </dsp:style>
    </dsp:sp>
    <dsp:sp modelId="{D0ED2E20-A0CE-4513-B6E1-7D0D535A06F5}">
      <dsp:nvSpPr>
        <dsp:cNvPr id="0" name=""/>
        <dsp:cNvSpPr/>
      </dsp:nvSpPr>
      <dsp:spPr>
        <a:xfrm>
          <a:off x="5701841" y="2465298"/>
          <a:ext cx="1741402" cy="1501392"/>
        </a:xfrm>
        <a:prstGeom prst="hexagon">
          <a:avLst>
            <a:gd name="adj" fmla="val 25000"/>
            <a:gd name="vf" fmla="val 115470"/>
          </a:avLst>
        </a:prstGeom>
        <a:blipFill rotWithShape="1">
          <a:blip xmlns:r="http://schemas.openxmlformats.org/officeDocument/2006/relationships" r:embed="rId2"/>
          <a:stretch>
            <a:fillRect/>
          </a:stretch>
        </a:blip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dsp:style>
    </dsp:sp>
    <dsp:sp modelId="{88F4D75C-0228-4534-88C7-A20960649008}">
      <dsp:nvSpPr>
        <dsp:cNvPr id="0" name=""/>
        <dsp:cNvSpPr/>
      </dsp:nvSpPr>
      <dsp:spPr>
        <a:xfrm>
          <a:off x="5747080" y="3128132"/>
          <a:ext cx="203886" cy="175724"/>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808911"/>
              <a:satOff val="-3503"/>
              <a:lumOff val="824"/>
              <a:alphaOff val="0"/>
            </a:schemeClr>
          </a:solidFill>
          <a:prstDash val="solid"/>
        </a:ln>
        <a:effectLst/>
      </dsp:spPr>
      <dsp:style>
        <a:lnRef idx="2">
          <a:scrgbClr r="0" g="0" b="0"/>
        </a:lnRef>
        <a:fillRef idx="1">
          <a:scrgbClr r="0" g="0" b="0"/>
        </a:fillRef>
        <a:effectRef idx="0">
          <a:scrgbClr r="0" g="0" b="0"/>
        </a:effectRef>
        <a:fontRef idx="minor"/>
      </dsp:style>
    </dsp:sp>
    <dsp:sp modelId="{D13828F4-54FD-4135-A5A4-5ADBBFE3842F}">
      <dsp:nvSpPr>
        <dsp:cNvPr id="0" name=""/>
        <dsp:cNvSpPr/>
      </dsp:nvSpPr>
      <dsp:spPr>
        <a:xfrm>
          <a:off x="2734640" y="820311"/>
          <a:ext cx="1741402" cy="1501392"/>
        </a:xfrm>
        <a:prstGeom prst="hexagon">
          <a:avLst>
            <a:gd name="adj" fmla="val 25000"/>
            <a:gd name="vf" fmla="val 115470"/>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lvl="0" algn="ctr" defTabSz="577850">
            <a:lnSpc>
              <a:spcPct val="90000"/>
            </a:lnSpc>
            <a:spcBef>
              <a:spcPct val="0"/>
            </a:spcBef>
            <a:spcAft>
              <a:spcPct val="35000"/>
            </a:spcAft>
          </a:pPr>
          <a:r>
            <a:rPr lang="zh-TW" altLang="en-US" sz="1200" kern="1200" dirty="0" smtClean="0">
              <a:solidFill>
                <a:schemeClr val="accent2"/>
              </a:solidFill>
            </a:rPr>
            <a:t>新價值</a:t>
          </a:r>
          <a:endParaRPr lang="en-US" altLang="zh-TW" sz="1200" kern="1200" dirty="0" smtClean="0">
            <a:solidFill>
              <a:schemeClr val="accent2"/>
            </a:solidFill>
          </a:endParaRPr>
        </a:p>
        <a:p>
          <a:pPr lvl="0" algn="ctr" defTabSz="577850">
            <a:lnSpc>
              <a:spcPct val="90000"/>
            </a:lnSpc>
            <a:spcBef>
              <a:spcPct val="0"/>
            </a:spcBef>
            <a:spcAft>
              <a:spcPct val="35000"/>
            </a:spcAft>
          </a:pPr>
          <a:r>
            <a:rPr lang="zh-TW" altLang="en-US" sz="1200" kern="1200" dirty="0" smtClean="0"/>
            <a:t>從私有到共享</a:t>
          </a:r>
          <a:endParaRPr lang="en-US" altLang="zh-TW" sz="1200" kern="1200" dirty="0" smtClean="0"/>
        </a:p>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1200" kern="1200" dirty="0" smtClean="0"/>
            <a:t>環境洞察力</a:t>
          </a:r>
          <a:endParaRPr lang="zh-TW" altLang="en-US" sz="1200" kern="1200" dirty="0"/>
        </a:p>
      </dsp:txBody>
      <dsp:txXfrm>
        <a:off x="3004873" y="1053299"/>
        <a:ext cx="1200936" cy="1035416"/>
      </dsp:txXfrm>
    </dsp:sp>
    <dsp:sp modelId="{591F496D-1D7C-415C-B5B0-6BA13F9AEE21}">
      <dsp:nvSpPr>
        <dsp:cNvPr id="0" name=""/>
        <dsp:cNvSpPr/>
      </dsp:nvSpPr>
      <dsp:spPr>
        <a:xfrm>
          <a:off x="3915199" y="852838"/>
          <a:ext cx="203886" cy="175724"/>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745215"/>
              <a:satOff val="-4671"/>
              <a:lumOff val="1098"/>
              <a:alphaOff val="0"/>
            </a:schemeClr>
          </a:solidFill>
          <a:prstDash val="solid"/>
        </a:ln>
        <a:effectLst/>
      </dsp:spPr>
      <dsp:style>
        <a:lnRef idx="2">
          <a:scrgbClr r="0" g="0" b="0"/>
        </a:lnRef>
        <a:fillRef idx="1">
          <a:scrgbClr r="0" g="0" b="0"/>
        </a:fillRef>
        <a:effectRef idx="0">
          <a:scrgbClr r="0" g="0" b="0"/>
        </a:effectRef>
        <a:fontRef idx="minor"/>
      </dsp:style>
    </dsp:sp>
    <dsp:sp modelId="{80B7530B-DF20-4261-9CF5-1F32E611CE08}">
      <dsp:nvSpPr>
        <dsp:cNvPr id="0" name=""/>
        <dsp:cNvSpPr/>
      </dsp:nvSpPr>
      <dsp:spPr>
        <a:xfrm>
          <a:off x="4218241" y="0"/>
          <a:ext cx="1741402" cy="1501392"/>
        </a:xfrm>
        <a:prstGeom prst="hexagon">
          <a:avLst>
            <a:gd name="adj" fmla="val 25000"/>
            <a:gd name="vf" fmla="val 115470"/>
          </a:avLst>
        </a:prstGeom>
        <a:blipFill rotWithShape="1">
          <a:blip xmlns:r="http://schemas.openxmlformats.org/officeDocument/2006/relationships" r:embed="rId3"/>
          <a:stretch>
            <a:fillRect/>
          </a:stretch>
        </a:blip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 modelId="{D87DB299-DE10-4372-8103-3AC7CC40B830}">
      <dsp:nvSpPr>
        <dsp:cNvPr id="0" name=""/>
        <dsp:cNvSpPr/>
      </dsp:nvSpPr>
      <dsp:spPr>
        <a:xfrm>
          <a:off x="4269677" y="659264"/>
          <a:ext cx="203886" cy="175724"/>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67301D-4EF6-40B6-9B1B-C52F0E456382}" type="datetimeFigureOut">
              <a:rPr lang="zh-TW" altLang="en-US" smtClean="0"/>
              <a:t>2018/5/20</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EA1247-1E17-4AEC-A564-524C5259FC8F}" type="slidenum">
              <a:rPr lang="zh-TW" altLang="en-US" smtClean="0"/>
              <a:t>‹#›</a:t>
            </a:fld>
            <a:endParaRPr lang="zh-TW" altLang="en-US"/>
          </a:p>
        </p:txBody>
      </p:sp>
    </p:spTree>
    <p:extLst>
      <p:ext uri="{BB962C8B-B14F-4D97-AF65-F5344CB8AC3E}">
        <p14:creationId xmlns:p14="http://schemas.microsoft.com/office/powerpoint/2010/main" val="1738915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0FD7B74-AAE3-43CD-A455-2DF967ED2441}" type="slidenum">
              <a:rPr lang="zh-TW" altLang="en-US" smtClean="0"/>
              <a:pPr/>
              <a:t>46</a:t>
            </a:fld>
            <a:endParaRPr lang="zh-TW" altLang="en-US"/>
          </a:p>
        </p:txBody>
      </p:sp>
    </p:spTree>
    <p:extLst>
      <p:ext uri="{BB962C8B-B14F-4D97-AF65-F5344CB8AC3E}">
        <p14:creationId xmlns:p14="http://schemas.microsoft.com/office/powerpoint/2010/main" val="2544842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97819"/>
            <a:ext cx="7772400" cy="1102519"/>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5C2BBCD0-C67A-4FBA-A656-3BEF8A82D3BF}" type="datetimeFigureOut">
              <a:rPr lang="zh-TW" altLang="en-US" smtClean="0"/>
              <a:t>2018/5/20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CC55E0D-8EE9-499B-B388-79D8AFFB4629}" type="slidenum">
              <a:rPr lang="zh-TW" altLang="en-US" smtClean="0"/>
              <a:t>‹#›</a:t>
            </a:fld>
            <a:endParaRPr lang="zh-TW" altLang="en-US"/>
          </a:p>
        </p:txBody>
      </p:sp>
    </p:spTree>
    <p:extLst>
      <p:ext uri="{BB962C8B-B14F-4D97-AF65-F5344CB8AC3E}">
        <p14:creationId xmlns:p14="http://schemas.microsoft.com/office/powerpoint/2010/main" val="2691877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5C2BBCD0-C67A-4FBA-A656-3BEF8A82D3BF}" type="datetimeFigureOut">
              <a:rPr lang="zh-TW" altLang="en-US" smtClean="0"/>
              <a:t>2018/5/20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CC55E0D-8EE9-499B-B388-79D8AFFB4629}" type="slidenum">
              <a:rPr lang="zh-TW" altLang="en-US" smtClean="0"/>
              <a:t>‹#›</a:t>
            </a:fld>
            <a:endParaRPr lang="zh-TW" altLang="en-US"/>
          </a:p>
        </p:txBody>
      </p:sp>
    </p:spTree>
    <p:extLst>
      <p:ext uri="{BB962C8B-B14F-4D97-AF65-F5344CB8AC3E}">
        <p14:creationId xmlns:p14="http://schemas.microsoft.com/office/powerpoint/2010/main" val="2197511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05979"/>
            <a:ext cx="2057400" cy="4388644"/>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05979"/>
            <a:ext cx="6019800" cy="4388644"/>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5C2BBCD0-C67A-4FBA-A656-3BEF8A82D3BF}" type="datetimeFigureOut">
              <a:rPr lang="zh-TW" altLang="en-US" smtClean="0"/>
              <a:t>2018/5/20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CC55E0D-8EE9-499B-B388-79D8AFFB4629}" type="slidenum">
              <a:rPr lang="zh-TW" altLang="en-US" smtClean="0"/>
              <a:t>‹#›</a:t>
            </a:fld>
            <a:endParaRPr lang="zh-TW" altLang="en-US"/>
          </a:p>
        </p:txBody>
      </p:sp>
    </p:spTree>
    <p:extLst>
      <p:ext uri="{BB962C8B-B14F-4D97-AF65-F5344CB8AC3E}">
        <p14:creationId xmlns:p14="http://schemas.microsoft.com/office/powerpoint/2010/main" val="3491608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5C2BBCD0-C67A-4FBA-A656-3BEF8A82D3BF}" type="datetimeFigureOut">
              <a:rPr lang="zh-TW" altLang="en-US" smtClean="0"/>
              <a:t>2018/5/20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CC55E0D-8EE9-499B-B388-79D8AFFB4629}" type="slidenum">
              <a:rPr lang="zh-TW" altLang="en-US" smtClean="0"/>
              <a:t>‹#›</a:t>
            </a:fld>
            <a:endParaRPr lang="zh-TW" altLang="en-US"/>
          </a:p>
        </p:txBody>
      </p:sp>
    </p:spTree>
    <p:extLst>
      <p:ext uri="{BB962C8B-B14F-4D97-AF65-F5344CB8AC3E}">
        <p14:creationId xmlns:p14="http://schemas.microsoft.com/office/powerpoint/2010/main" val="1976403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3305176"/>
            <a:ext cx="7772400" cy="1021556"/>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5C2BBCD0-C67A-4FBA-A656-3BEF8A82D3BF}" type="datetimeFigureOut">
              <a:rPr lang="zh-TW" altLang="en-US" smtClean="0"/>
              <a:t>2018/5/20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CC55E0D-8EE9-499B-B388-79D8AFFB4629}" type="slidenum">
              <a:rPr lang="zh-TW" altLang="en-US" smtClean="0"/>
              <a:t>‹#›</a:t>
            </a:fld>
            <a:endParaRPr lang="zh-TW" altLang="en-US"/>
          </a:p>
        </p:txBody>
      </p:sp>
    </p:spTree>
    <p:extLst>
      <p:ext uri="{BB962C8B-B14F-4D97-AF65-F5344CB8AC3E}">
        <p14:creationId xmlns:p14="http://schemas.microsoft.com/office/powerpoint/2010/main" val="2659709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5C2BBCD0-C67A-4FBA-A656-3BEF8A82D3BF}" type="datetimeFigureOut">
              <a:rPr lang="zh-TW" altLang="en-US" smtClean="0"/>
              <a:t>2018/5/20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ECC55E0D-8EE9-499B-B388-79D8AFFB4629}" type="slidenum">
              <a:rPr lang="zh-TW" altLang="en-US" smtClean="0"/>
              <a:t>‹#›</a:t>
            </a:fld>
            <a:endParaRPr lang="zh-TW" altLang="en-US"/>
          </a:p>
        </p:txBody>
      </p:sp>
    </p:spTree>
    <p:extLst>
      <p:ext uri="{BB962C8B-B14F-4D97-AF65-F5344CB8AC3E}">
        <p14:creationId xmlns:p14="http://schemas.microsoft.com/office/powerpoint/2010/main" val="436875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5C2BBCD0-C67A-4FBA-A656-3BEF8A82D3BF}" type="datetimeFigureOut">
              <a:rPr lang="zh-TW" altLang="en-US" smtClean="0"/>
              <a:t>2018/5/20</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ECC55E0D-8EE9-499B-B388-79D8AFFB4629}" type="slidenum">
              <a:rPr lang="zh-TW" altLang="en-US" smtClean="0"/>
              <a:t>‹#›</a:t>
            </a:fld>
            <a:endParaRPr lang="zh-TW" altLang="en-US"/>
          </a:p>
        </p:txBody>
      </p:sp>
    </p:spTree>
    <p:extLst>
      <p:ext uri="{BB962C8B-B14F-4D97-AF65-F5344CB8AC3E}">
        <p14:creationId xmlns:p14="http://schemas.microsoft.com/office/powerpoint/2010/main" val="1092313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5C2BBCD0-C67A-4FBA-A656-3BEF8A82D3BF}" type="datetimeFigureOut">
              <a:rPr lang="zh-TW" altLang="en-US" smtClean="0"/>
              <a:t>2018/5/20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ECC55E0D-8EE9-499B-B388-79D8AFFB4629}" type="slidenum">
              <a:rPr lang="zh-TW" altLang="en-US" smtClean="0"/>
              <a:t>‹#›</a:t>
            </a:fld>
            <a:endParaRPr lang="zh-TW" altLang="en-US"/>
          </a:p>
        </p:txBody>
      </p:sp>
    </p:spTree>
    <p:extLst>
      <p:ext uri="{BB962C8B-B14F-4D97-AF65-F5344CB8AC3E}">
        <p14:creationId xmlns:p14="http://schemas.microsoft.com/office/powerpoint/2010/main" val="2271801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5C2BBCD0-C67A-4FBA-A656-3BEF8A82D3BF}" type="datetimeFigureOut">
              <a:rPr lang="zh-TW" altLang="en-US" smtClean="0"/>
              <a:t>2018/5/20</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ECC55E0D-8EE9-499B-B388-79D8AFFB4629}" type="slidenum">
              <a:rPr lang="zh-TW" altLang="en-US" smtClean="0"/>
              <a:t>‹#›</a:t>
            </a:fld>
            <a:endParaRPr lang="zh-TW" altLang="en-US"/>
          </a:p>
        </p:txBody>
      </p:sp>
    </p:spTree>
    <p:extLst>
      <p:ext uri="{BB962C8B-B14F-4D97-AF65-F5344CB8AC3E}">
        <p14:creationId xmlns:p14="http://schemas.microsoft.com/office/powerpoint/2010/main" val="1549627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04787"/>
            <a:ext cx="3008313" cy="871538"/>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5C2BBCD0-C67A-4FBA-A656-3BEF8A82D3BF}" type="datetimeFigureOut">
              <a:rPr lang="zh-TW" altLang="en-US" smtClean="0"/>
              <a:t>2018/5/20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ECC55E0D-8EE9-499B-B388-79D8AFFB4629}" type="slidenum">
              <a:rPr lang="zh-TW" altLang="en-US" smtClean="0"/>
              <a:t>‹#›</a:t>
            </a:fld>
            <a:endParaRPr lang="zh-TW" altLang="en-US"/>
          </a:p>
        </p:txBody>
      </p:sp>
    </p:spTree>
    <p:extLst>
      <p:ext uri="{BB962C8B-B14F-4D97-AF65-F5344CB8AC3E}">
        <p14:creationId xmlns:p14="http://schemas.microsoft.com/office/powerpoint/2010/main" val="1842718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3600450"/>
            <a:ext cx="5486400" cy="425054"/>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5C2BBCD0-C67A-4FBA-A656-3BEF8A82D3BF}" type="datetimeFigureOut">
              <a:rPr lang="zh-TW" altLang="en-US" smtClean="0"/>
              <a:t>2018/5/20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ECC55E0D-8EE9-499B-B388-79D8AFFB4629}" type="slidenum">
              <a:rPr lang="zh-TW" altLang="en-US" smtClean="0"/>
              <a:t>‹#›</a:t>
            </a:fld>
            <a:endParaRPr lang="zh-TW" altLang="en-US"/>
          </a:p>
        </p:txBody>
      </p:sp>
    </p:spTree>
    <p:extLst>
      <p:ext uri="{BB962C8B-B14F-4D97-AF65-F5344CB8AC3E}">
        <p14:creationId xmlns:p14="http://schemas.microsoft.com/office/powerpoint/2010/main" val="2493299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C2BBCD0-C67A-4FBA-A656-3BEF8A82D3BF}" type="datetimeFigureOut">
              <a:rPr lang="zh-TW" altLang="en-US" smtClean="0"/>
              <a:t>2018/5/20</a:t>
            </a:fld>
            <a:endParaRPr lang="zh-TW" altLang="en-US"/>
          </a:p>
        </p:txBody>
      </p:sp>
      <p:sp>
        <p:nvSpPr>
          <p:cNvPr id="5" name="頁尾版面配置區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CC55E0D-8EE9-499B-B388-79D8AFFB4629}" type="slidenum">
              <a:rPr lang="zh-TW" altLang="en-US" smtClean="0"/>
              <a:t>‹#›</a:t>
            </a:fld>
            <a:endParaRPr lang="zh-TW" altLang="en-US"/>
          </a:p>
        </p:txBody>
      </p:sp>
    </p:spTree>
    <p:extLst>
      <p:ext uri="{BB962C8B-B14F-4D97-AF65-F5344CB8AC3E}">
        <p14:creationId xmlns:p14="http://schemas.microsoft.com/office/powerpoint/2010/main" val="3230280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3" Type="http://schemas.openxmlformats.org/officeDocument/2006/relationships/hyperlink" Target="http://nsdn.epa.gov.tw/files/sdgs/%E8%81%AF%E5%90%88%E5%9C%8B%E6%B0%B8%E7%BA%8C%E7%99%BC%E5%B1%95%E7%9B%AE%E6%A8%99%E4%B8%AD%E6%96%87%E7%BF%BB%E8%AD%AF.pdf" TargetMode="External"/><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5.xml.rels><?xml version="1.0" encoding="UTF-8" standalone="yes"?>
<Relationships xmlns="http://schemas.openxmlformats.org/package/2006/relationships"><Relationship Id="rId8" Type="http://schemas.microsoft.com/office/2007/relationships/diagramDrawing" Target="../diagrams/drawing4.xml"/><Relationship Id="rId3" Type="http://schemas.microsoft.com/office/2007/relationships/hdphoto" Target="../media/hdphoto1.wdp"/><Relationship Id="rId7" Type="http://schemas.openxmlformats.org/officeDocument/2006/relationships/diagramColors" Target="../diagrams/colors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片 19"/>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8016" y1="4488" x2="32666" y2="6186"/>
                        <a14:foregroundMark x1="19199" y1="17101" x2="23658" y2="19163"/>
                        <a14:foregroundMark x1="13285" y1="88053" x2="18562" y2="94300"/>
                        <a14:backgroundMark x1="79982" y1="42268" x2="79982" y2="68163"/>
                      </a14:backgroundRemoval>
                    </a14:imgEffect>
                  </a14:imgLayer>
                </a14:imgProps>
              </a:ext>
              <a:ext uri="{28A0092B-C50C-407E-A947-70E740481C1C}">
                <a14:useLocalDpi xmlns:a14="http://schemas.microsoft.com/office/drawing/2010/main" val="0"/>
              </a:ext>
            </a:extLst>
          </a:blip>
          <a:stretch>
            <a:fillRect/>
          </a:stretch>
        </p:blipFill>
        <p:spPr>
          <a:xfrm>
            <a:off x="0" y="0"/>
            <a:ext cx="3428678" cy="5143500"/>
          </a:xfrm>
          <a:prstGeom prst="rect">
            <a:avLst/>
          </a:prstGeom>
        </p:spPr>
      </p:pic>
      <p:pic>
        <p:nvPicPr>
          <p:cNvPr id="21" name="圖片 20"/>
          <p:cNvPicPr>
            <a:picLocks noChangeAspect="1"/>
          </p:cNvPicPr>
          <p:nvPr/>
        </p:nvPicPr>
        <p:blipFill>
          <a:blip r:embed="rId4" cstate="print">
            <a:extLst>
              <a:ext uri="{BEBA8EAE-BF5A-486C-A8C5-ECC9F3942E4B}">
                <a14:imgProps xmlns:a14="http://schemas.microsoft.com/office/drawing/2010/main">
                  <a14:imgLayer r:embed="rId3">
                    <a14:imgEffect>
                      <a14:backgroundRemoval t="0" b="100000" l="40582" r="99363"/>
                    </a14:imgEffect>
                  </a14:imgLayer>
                </a14:imgProps>
              </a:ext>
              <a:ext uri="{28A0092B-C50C-407E-A947-70E740481C1C}">
                <a14:useLocalDpi xmlns:a14="http://schemas.microsoft.com/office/drawing/2010/main" val="0"/>
              </a:ext>
            </a:extLst>
          </a:blip>
          <a:stretch>
            <a:fillRect/>
          </a:stretch>
        </p:blipFill>
        <p:spPr>
          <a:xfrm>
            <a:off x="5715322" y="0"/>
            <a:ext cx="3428678" cy="5143500"/>
          </a:xfrm>
          <a:prstGeom prst="rect">
            <a:avLst/>
          </a:prstGeom>
        </p:spPr>
      </p:pic>
      <p:sp>
        <p:nvSpPr>
          <p:cNvPr id="22" name="矩形 21"/>
          <p:cNvSpPr/>
          <p:nvPr/>
        </p:nvSpPr>
        <p:spPr>
          <a:xfrm>
            <a:off x="391035" y="714781"/>
            <a:ext cx="8282887" cy="3767071"/>
          </a:xfrm>
          <a:prstGeom prst="rect">
            <a:avLst/>
          </a:prstGeom>
          <a:noFill/>
          <a:ln w="76200">
            <a:solidFill>
              <a:srgbClr val="4BC3B5"/>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TW" dirty="0" smtClean="0"/>
              <a:t>+</a:t>
            </a:r>
            <a:endParaRPr lang="zh-TW" altLang="en-US" dirty="0"/>
          </a:p>
        </p:txBody>
      </p:sp>
      <p:sp>
        <p:nvSpPr>
          <p:cNvPr id="2" name="標題 1"/>
          <p:cNvSpPr>
            <a:spLocks noGrp="1"/>
          </p:cNvSpPr>
          <p:nvPr>
            <p:ph type="ctrTitle"/>
          </p:nvPr>
        </p:nvSpPr>
        <p:spPr/>
        <p:txBody>
          <a:bodyPr>
            <a:normAutofit fontScale="90000"/>
          </a:bodyPr>
          <a:lstStyle/>
          <a:p>
            <a:r>
              <a:rPr lang="zh-TW" altLang="en-US" sz="4000" dirty="0" smtClean="0">
                <a:latin typeface="微軟正黑體 Light" pitchFamily="34" charset="-120"/>
                <a:ea typeface="微軟正黑體 Light" pitchFamily="34" charset="-120"/>
                <a:cs typeface="微軟正黑體 Light" pitchFamily="34" charset="-120"/>
              </a:rPr>
              <a:t>都會型社區營造</a:t>
            </a:r>
            <a:r>
              <a:rPr lang="en-US" altLang="zh-TW" sz="4000" dirty="0" smtClean="0">
                <a:latin typeface="微軟正黑體 Light" pitchFamily="34" charset="-120"/>
                <a:ea typeface="微軟正黑體 Light" pitchFamily="34" charset="-120"/>
                <a:cs typeface="微軟正黑體 Light" pitchFamily="34" charset="-120"/>
              </a:rPr>
              <a:t/>
            </a:r>
            <a:br>
              <a:rPr lang="en-US" altLang="zh-TW" sz="4000" dirty="0" smtClean="0">
                <a:latin typeface="微軟正黑體 Light" pitchFamily="34" charset="-120"/>
                <a:ea typeface="微軟正黑體 Light" pitchFamily="34" charset="-120"/>
                <a:cs typeface="微軟正黑體 Light" pitchFamily="34" charset="-120"/>
              </a:rPr>
            </a:br>
            <a:r>
              <a:rPr lang="zh-TW" altLang="en-US" sz="4000" dirty="0" smtClean="0">
                <a:latin typeface="微軟正黑體 Light" pitchFamily="34" charset="-120"/>
                <a:ea typeface="微軟正黑體 Light" pitchFamily="34" charset="-120"/>
                <a:cs typeface="微軟正黑體 Light" pitchFamily="34" charset="-120"/>
              </a:rPr>
              <a:t>導言</a:t>
            </a:r>
            <a:endParaRPr lang="zh-TW" altLang="en-US" sz="4000" dirty="0">
              <a:latin typeface="微軟正黑體 Light" pitchFamily="34" charset="-120"/>
              <a:ea typeface="微軟正黑體 Light" pitchFamily="34" charset="-120"/>
              <a:cs typeface="微軟正黑體 Light" pitchFamily="34" charset="-120"/>
            </a:endParaRPr>
          </a:p>
        </p:txBody>
      </p:sp>
      <p:sp>
        <p:nvSpPr>
          <p:cNvPr id="3" name="副標題 2"/>
          <p:cNvSpPr>
            <a:spLocks noGrp="1"/>
          </p:cNvSpPr>
          <p:nvPr>
            <p:ph type="subTitle" idx="1"/>
          </p:nvPr>
        </p:nvSpPr>
        <p:spPr/>
        <p:txBody>
          <a:bodyPr>
            <a:normAutofit fontScale="92500" lnSpcReduction="20000"/>
          </a:bodyPr>
          <a:lstStyle/>
          <a:p>
            <a:endParaRPr lang="en-US" altLang="zh-TW" sz="2800" dirty="0" smtClean="0">
              <a:latin typeface="微軟正黑體 Light" pitchFamily="34" charset="-120"/>
              <a:ea typeface="微軟正黑體 Light" pitchFamily="34" charset="-120"/>
              <a:cs typeface="微軟正黑體 Light" pitchFamily="34" charset="-120"/>
            </a:endParaRPr>
          </a:p>
          <a:p>
            <a:r>
              <a:rPr lang="zh-TW" altLang="en-US" sz="2800" dirty="0" smtClean="0">
                <a:latin typeface="微軟正黑體 Light" pitchFamily="34" charset="-120"/>
                <a:ea typeface="微軟正黑體 Light" pitchFamily="34" charset="-120"/>
                <a:cs typeface="微軟正黑體 Light" pitchFamily="34" charset="-120"/>
              </a:rPr>
              <a:t>臺灣城鄉特色發展協會</a:t>
            </a:r>
            <a:endParaRPr lang="en-US" altLang="zh-TW" sz="2800" dirty="0" smtClean="0">
              <a:latin typeface="微軟正黑體 Light" pitchFamily="34" charset="-120"/>
              <a:ea typeface="微軟正黑體 Light" pitchFamily="34" charset="-120"/>
              <a:cs typeface="微軟正黑體 Light" pitchFamily="34" charset="-120"/>
            </a:endParaRPr>
          </a:p>
          <a:p>
            <a:r>
              <a:rPr lang="zh-TW" altLang="en-US" sz="2800" dirty="0">
                <a:latin typeface="微軟正黑體 Light" pitchFamily="34" charset="-120"/>
                <a:ea typeface="微軟正黑體 Light" pitchFamily="34" charset="-120"/>
                <a:cs typeface="微軟正黑體 Light" pitchFamily="34" charset="-120"/>
              </a:rPr>
              <a:t>許主冠</a:t>
            </a:r>
          </a:p>
        </p:txBody>
      </p:sp>
    </p:spTree>
    <p:extLst>
      <p:ext uri="{BB962C8B-B14F-4D97-AF65-F5344CB8AC3E}">
        <p14:creationId xmlns:p14="http://schemas.microsoft.com/office/powerpoint/2010/main" val="2060212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a:spLocks noGrp="1"/>
          </p:cNvSpPr>
          <p:nvPr>
            <p:ph type="title"/>
          </p:nvPr>
        </p:nvSpPr>
        <p:spPr>
          <a:xfrm>
            <a:off x="457200" y="61962"/>
            <a:ext cx="8229600" cy="709588"/>
          </a:xfrm>
        </p:spPr>
        <p:txBody>
          <a:bodyPr>
            <a:normAutofit/>
          </a:bodyPr>
          <a:lstStyle/>
          <a:p>
            <a:r>
              <a:rPr lang="zh-TW" altLang="en-US" sz="3600" dirty="0" smtClean="0">
                <a:latin typeface="微軟正黑體 Light" pitchFamily="34" charset="-120"/>
                <a:ea typeface="微軟正黑體 Light" pitchFamily="34" charset="-120"/>
                <a:cs typeface="微軟正黑體 Light" pitchFamily="34" charset="-120"/>
              </a:rPr>
              <a:t> 縣市人口成長趨勢（東區與外島）</a:t>
            </a:r>
            <a:endParaRPr lang="zh-TW" altLang="en-US" sz="3600" dirty="0">
              <a:latin typeface="微軟正黑體 Light" pitchFamily="34" charset="-120"/>
              <a:ea typeface="微軟正黑體 Light" pitchFamily="34" charset="-120"/>
              <a:cs typeface="微軟正黑體 Light" pitchFamily="34" charset="-120"/>
            </a:endParaRPr>
          </a:p>
        </p:txBody>
      </p:sp>
      <p:graphicFrame>
        <p:nvGraphicFramePr>
          <p:cNvPr id="7" name="圖表 6"/>
          <p:cNvGraphicFramePr/>
          <p:nvPr/>
        </p:nvGraphicFramePr>
        <p:xfrm>
          <a:off x="0" y="771550"/>
          <a:ext cx="9144000" cy="43719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47795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457200" y="61962"/>
            <a:ext cx="8229600" cy="709588"/>
          </a:xfrm>
        </p:spPr>
        <p:txBody>
          <a:bodyPr>
            <a:normAutofit/>
          </a:bodyPr>
          <a:lstStyle/>
          <a:p>
            <a:r>
              <a:rPr lang="zh-TW" altLang="en-US" sz="3600" dirty="0" smtClean="0">
                <a:latin typeface="微軟正黑體 Light" pitchFamily="34" charset="-120"/>
                <a:ea typeface="微軟正黑體 Light" pitchFamily="34" charset="-120"/>
                <a:cs typeface="微軟正黑體 Light" pitchFamily="34" charset="-120"/>
              </a:rPr>
              <a:t>當代都會生活課題</a:t>
            </a:r>
            <a:endParaRPr lang="zh-TW" altLang="en-US" sz="3600" dirty="0">
              <a:latin typeface="微軟正黑體 Light" pitchFamily="34" charset="-120"/>
              <a:ea typeface="微軟正黑體 Light" pitchFamily="34" charset="-120"/>
              <a:cs typeface="微軟正黑體 Light" pitchFamily="34" charset="-120"/>
            </a:endParaRPr>
          </a:p>
        </p:txBody>
      </p:sp>
      <p:sp>
        <p:nvSpPr>
          <p:cNvPr id="5" name="內容版面配置區 2"/>
          <p:cNvSpPr>
            <a:spLocks noGrp="1"/>
          </p:cNvSpPr>
          <p:nvPr>
            <p:ph idx="1"/>
          </p:nvPr>
        </p:nvSpPr>
        <p:spPr>
          <a:xfrm>
            <a:off x="457200" y="1200154"/>
            <a:ext cx="8229600" cy="3943349"/>
          </a:xfrm>
        </p:spPr>
        <p:txBody>
          <a:bodyPr>
            <a:normAutofit/>
          </a:bodyPr>
          <a:lstStyle/>
          <a:p>
            <a:r>
              <a:rPr lang="zh-TW" altLang="en-US" sz="2400" dirty="0" smtClean="0">
                <a:latin typeface="微軟正黑體 Light" pitchFamily="34" charset="-120"/>
                <a:ea typeface="微軟正黑體 Light" pitchFamily="34" charset="-120"/>
                <a:cs typeface="微軟正黑體 Light" pitchFamily="34" charset="-120"/>
              </a:rPr>
              <a:t>都會人口快速成長，衍生出各種不同課題：</a:t>
            </a:r>
          </a:p>
        </p:txBody>
      </p:sp>
      <p:sp>
        <p:nvSpPr>
          <p:cNvPr id="6" name="橢圓 5"/>
          <p:cNvSpPr/>
          <p:nvPr/>
        </p:nvSpPr>
        <p:spPr>
          <a:xfrm>
            <a:off x="4139952" y="2283718"/>
            <a:ext cx="1260000" cy="12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t>人口</a:t>
            </a:r>
            <a:endParaRPr lang="en-US" altLang="zh-TW" dirty="0" smtClean="0"/>
          </a:p>
          <a:p>
            <a:pPr algn="ctr"/>
            <a:r>
              <a:rPr lang="zh-TW" altLang="en-US" dirty="0" smtClean="0"/>
              <a:t>成長</a:t>
            </a:r>
            <a:endParaRPr lang="zh-TW" altLang="en-US" dirty="0"/>
          </a:p>
        </p:txBody>
      </p:sp>
      <p:sp>
        <p:nvSpPr>
          <p:cNvPr id="7" name="橢圓 6"/>
          <p:cNvSpPr/>
          <p:nvPr/>
        </p:nvSpPr>
        <p:spPr>
          <a:xfrm>
            <a:off x="6012160" y="2355726"/>
            <a:ext cx="900000" cy="900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1400" dirty="0" smtClean="0">
                <a:latin typeface="微軟正黑體 Light" pitchFamily="34" charset="-120"/>
                <a:ea typeface="微軟正黑體 Light" pitchFamily="34" charset="-120"/>
                <a:cs typeface="微軟正黑體 Light" pitchFamily="34" charset="-120"/>
              </a:rPr>
              <a:t>都會外圍人口增加</a:t>
            </a:r>
            <a:endParaRPr lang="en-US" altLang="zh-TW" sz="1400" dirty="0" smtClean="0">
              <a:latin typeface="微軟正黑體 Light" pitchFamily="34" charset="-120"/>
              <a:ea typeface="微軟正黑體 Light" pitchFamily="34" charset="-120"/>
              <a:cs typeface="微軟正黑體 Light" pitchFamily="34" charset="-120"/>
            </a:endParaRPr>
          </a:p>
        </p:txBody>
      </p:sp>
      <p:sp>
        <p:nvSpPr>
          <p:cNvPr id="8" name="橢圓 7"/>
          <p:cNvSpPr/>
          <p:nvPr/>
        </p:nvSpPr>
        <p:spPr>
          <a:xfrm>
            <a:off x="7452320" y="3147814"/>
            <a:ext cx="900000" cy="900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1600" dirty="0" smtClean="0">
                <a:latin typeface="微軟正黑體 Light" pitchFamily="34" charset="-120"/>
                <a:ea typeface="微軟正黑體 Light" pitchFamily="34" charset="-120"/>
                <a:cs typeface="微軟正黑體 Light" pitchFamily="34" charset="-120"/>
              </a:rPr>
              <a:t>市中心空洞化</a:t>
            </a:r>
            <a:endParaRPr lang="en-US" altLang="zh-TW" sz="1600" dirty="0" smtClean="0">
              <a:latin typeface="微軟正黑體 Light" pitchFamily="34" charset="-120"/>
              <a:ea typeface="微軟正黑體 Light" pitchFamily="34" charset="-120"/>
              <a:cs typeface="微軟正黑體 Light" pitchFamily="34" charset="-120"/>
            </a:endParaRPr>
          </a:p>
        </p:txBody>
      </p:sp>
      <p:sp>
        <p:nvSpPr>
          <p:cNvPr id="9" name="橢圓 8"/>
          <p:cNvSpPr/>
          <p:nvPr/>
        </p:nvSpPr>
        <p:spPr>
          <a:xfrm>
            <a:off x="2339752" y="3723878"/>
            <a:ext cx="900000" cy="900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1600" dirty="0" smtClean="0">
                <a:latin typeface="微軟正黑體 Light" pitchFamily="34" charset="-120"/>
                <a:ea typeface="微軟正黑體 Light" pitchFamily="34" charset="-120"/>
                <a:cs typeface="微軟正黑體 Light" pitchFamily="34" charset="-120"/>
              </a:rPr>
              <a:t>環境</a:t>
            </a:r>
            <a:endParaRPr lang="en-US" altLang="zh-TW" sz="1600" dirty="0" smtClean="0">
              <a:latin typeface="微軟正黑體 Light" pitchFamily="34" charset="-120"/>
              <a:ea typeface="微軟正黑體 Light" pitchFamily="34" charset="-120"/>
              <a:cs typeface="微軟正黑體 Light" pitchFamily="34" charset="-120"/>
            </a:endParaRPr>
          </a:p>
          <a:p>
            <a:pPr algn="ctr"/>
            <a:r>
              <a:rPr lang="zh-TW" altLang="en-US" sz="1600" dirty="0" smtClean="0">
                <a:latin typeface="微軟正黑體 Light" pitchFamily="34" charset="-120"/>
                <a:ea typeface="微軟正黑體 Light" pitchFamily="34" charset="-120"/>
                <a:cs typeface="微軟正黑體 Light" pitchFamily="34" charset="-120"/>
              </a:rPr>
              <a:t>汙染</a:t>
            </a:r>
            <a:endParaRPr lang="en-US" altLang="zh-TW" sz="1600" dirty="0" smtClean="0">
              <a:latin typeface="微軟正黑體 Light" pitchFamily="34" charset="-120"/>
              <a:ea typeface="微軟正黑體 Light" pitchFamily="34" charset="-120"/>
              <a:cs typeface="微軟正黑體 Light" pitchFamily="34" charset="-120"/>
            </a:endParaRPr>
          </a:p>
        </p:txBody>
      </p:sp>
      <p:sp>
        <p:nvSpPr>
          <p:cNvPr id="10" name="橢圓 9"/>
          <p:cNvSpPr/>
          <p:nvPr/>
        </p:nvSpPr>
        <p:spPr>
          <a:xfrm>
            <a:off x="2699792" y="2643758"/>
            <a:ext cx="900000" cy="900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1600" dirty="0" smtClean="0">
                <a:latin typeface="微軟正黑體 Light" pitchFamily="34" charset="-120"/>
                <a:ea typeface="微軟正黑體 Light" pitchFamily="34" charset="-120"/>
                <a:cs typeface="微軟正黑體 Light" pitchFamily="34" charset="-120"/>
              </a:rPr>
              <a:t>生活品質下降</a:t>
            </a:r>
            <a:endParaRPr lang="en-US" altLang="zh-TW" sz="1600" dirty="0" smtClean="0">
              <a:latin typeface="微軟正黑體 Light" pitchFamily="34" charset="-120"/>
              <a:ea typeface="微軟正黑體 Light" pitchFamily="34" charset="-120"/>
              <a:cs typeface="微軟正黑體 Light" pitchFamily="34" charset="-120"/>
            </a:endParaRPr>
          </a:p>
        </p:txBody>
      </p:sp>
      <p:sp>
        <p:nvSpPr>
          <p:cNvPr id="11" name="橢圓 10"/>
          <p:cNvSpPr/>
          <p:nvPr/>
        </p:nvSpPr>
        <p:spPr>
          <a:xfrm>
            <a:off x="3635896" y="4011910"/>
            <a:ext cx="900000" cy="900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1600" dirty="0" smtClean="0">
                <a:latin typeface="微軟正黑體 Light" pitchFamily="34" charset="-120"/>
                <a:ea typeface="微軟正黑體 Light" pitchFamily="34" charset="-120"/>
                <a:cs typeface="微軟正黑體 Light" pitchFamily="34" charset="-120"/>
              </a:rPr>
              <a:t>城鄉</a:t>
            </a:r>
            <a:endParaRPr lang="en-US" altLang="zh-TW" sz="1600" dirty="0" smtClean="0">
              <a:latin typeface="微軟正黑體 Light" pitchFamily="34" charset="-120"/>
              <a:ea typeface="微軟正黑體 Light" pitchFamily="34" charset="-120"/>
              <a:cs typeface="微軟正黑體 Light" pitchFamily="34" charset="-120"/>
            </a:endParaRPr>
          </a:p>
          <a:p>
            <a:pPr algn="ctr"/>
            <a:r>
              <a:rPr lang="zh-TW" altLang="en-US" sz="1600" dirty="0" smtClean="0">
                <a:latin typeface="微軟正黑體 Light" pitchFamily="34" charset="-120"/>
                <a:ea typeface="微軟正黑體 Light" pitchFamily="34" charset="-120"/>
                <a:cs typeface="微軟正黑體 Light" pitchFamily="34" charset="-120"/>
              </a:rPr>
              <a:t>落差</a:t>
            </a:r>
            <a:endParaRPr lang="en-US" altLang="zh-TW" sz="1600" dirty="0" smtClean="0">
              <a:latin typeface="微軟正黑體 Light" pitchFamily="34" charset="-120"/>
              <a:ea typeface="微軟正黑體 Light" pitchFamily="34" charset="-120"/>
              <a:cs typeface="微軟正黑體 Light" pitchFamily="34" charset="-120"/>
            </a:endParaRPr>
          </a:p>
        </p:txBody>
      </p:sp>
      <p:sp>
        <p:nvSpPr>
          <p:cNvPr id="12" name="橢圓 11"/>
          <p:cNvSpPr/>
          <p:nvPr/>
        </p:nvSpPr>
        <p:spPr>
          <a:xfrm>
            <a:off x="4824128" y="3939902"/>
            <a:ext cx="900000" cy="900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1600" dirty="0" smtClean="0">
                <a:latin typeface="微軟正黑體 Light" pitchFamily="34" charset="-120"/>
                <a:ea typeface="微軟正黑體 Light" pitchFamily="34" charset="-120"/>
                <a:cs typeface="微軟正黑體 Light" pitchFamily="34" charset="-120"/>
              </a:rPr>
              <a:t>高齡</a:t>
            </a:r>
            <a:endParaRPr lang="en-US" altLang="zh-TW" sz="1600" dirty="0" smtClean="0">
              <a:latin typeface="微軟正黑體 Light" pitchFamily="34" charset="-120"/>
              <a:ea typeface="微軟正黑體 Light" pitchFamily="34" charset="-120"/>
              <a:cs typeface="微軟正黑體 Light" pitchFamily="34" charset="-120"/>
            </a:endParaRPr>
          </a:p>
          <a:p>
            <a:pPr algn="ctr"/>
            <a:r>
              <a:rPr lang="zh-TW" altLang="en-US" sz="1600" dirty="0" smtClean="0">
                <a:latin typeface="微軟正黑體 Light" pitchFamily="34" charset="-120"/>
                <a:ea typeface="微軟正黑體 Light" pitchFamily="34" charset="-120"/>
                <a:cs typeface="微軟正黑體 Light" pitchFamily="34" charset="-120"/>
              </a:rPr>
              <a:t>照護</a:t>
            </a:r>
            <a:endParaRPr lang="en-US" altLang="zh-TW" sz="1600" dirty="0" smtClean="0">
              <a:latin typeface="微軟正黑體 Light" pitchFamily="34" charset="-120"/>
              <a:ea typeface="微軟正黑體 Light" pitchFamily="34" charset="-120"/>
              <a:cs typeface="微軟正黑體 Light" pitchFamily="34" charset="-120"/>
            </a:endParaRPr>
          </a:p>
        </p:txBody>
      </p:sp>
      <p:sp>
        <p:nvSpPr>
          <p:cNvPr id="13" name="橢圓 12"/>
          <p:cNvSpPr/>
          <p:nvPr/>
        </p:nvSpPr>
        <p:spPr>
          <a:xfrm>
            <a:off x="5940152" y="3579862"/>
            <a:ext cx="900000" cy="900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1600" dirty="0" smtClean="0">
                <a:latin typeface="微軟正黑體 Light" pitchFamily="34" charset="-120"/>
                <a:ea typeface="微軟正黑體 Light" pitchFamily="34" charset="-120"/>
                <a:cs typeface="微軟正黑體 Light" pitchFamily="34" charset="-120"/>
              </a:rPr>
              <a:t>城市</a:t>
            </a:r>
            <a:endParaRPr lang="en-US" altLang="zh-TW" sz="1600" dirty="0" smtClean="0">
              <a:latin typeface="微軟正黑體 Light" pitchFamily="34" charset="-120"/>
              <a:ea typeface="微軟正黑體 Light" pitchFamily="34" charset="-120"/>
              <a:cs typeface="微軟正黑體 Light" pitchFamily="34" charset="-120"/>
            </a:endParaRPr>
          </a:p>
          <a:p>
            <a:pPr algn="ctr"/>
            <a:r>
              <a:rPr lang="zh-TW" altLang="en-US" sz="1600" dirty="0" smtClean="0">
                <a:latin typeface="微軟正黑體 Light" pitchFamily="34" charset="-120"/>
                <a:ea typeface="微軟正黑體 Light" pitchFamily="34" charset="-120"/>
                <a:cs typeface="微軟正黑體 Light" pitchFamily="34" charset="-120"/>
              </a:rPr>
              <a:t>更新</a:t>
            </a:r>
            <a:endParaRPr lang="en-US" altLang="zh-TW" sz="1600" dirty="0" smtClean="0">
              <a:latin typeface="微軟正黑體 Light" pitchFamily="34" charset="-120"/>
              <a:ea typeface="微軟正黑體 Light" pitchFamily="34" charset="-120"/>
              <a:cs typeface="微軟正黑體 Light" pitchFamily="34" charset="-120"/>
            </a:endParaRPr>
          </a:p>
        </p:txBody>
      </p:sp>
      <p:sp>
        <p:nvSpPr>
          <p:cNvPr id="14" name="橢圓 13"/>
          <p:cNvSpPr/>
          <p:nvPr/>
        </p:nvSpPr>
        <p:spPr>
          <a:xfrm>
            <a:off x="1691680" y="1851670"/>
            <a:ext cx="900000" cy="900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1600" dirty="0" smtClean="0">
                <a:latin typeface="微軟正黑體 Light" pitchFamily="34" charset="-120"/>
                <a:ea typeface="微軟正黑體 Light" pitchFamily="34" charset="-120"/>
                <a:cs typeface="微軟正黑體 Light" pitchFamily="34" charset="-120"/>
              </a:rPr>
              <a:t>都市</a:t>
            </a:r>
            <a:endParaRPr lang="en-US" altLang="zh-TW" sz="1600" dirty="0" smtClean="0">
              <a:latin typeface="微軟正黑體 Light" pitchFamily="34" charset="-120"/>
              <a:ea typeface="微軟正黑體 Light" pitchFamily="34" charset="-120"/>
              <a:cs typeface="微軟正黑體 Light" pitchFamily="34" charset="-120"/>
            </a:endParaRPr>
          </a:p>
          <a:p>
            <a:pPr algn="ctr"/>
            <a:r>
              <a:rPr lang="zh-TW" altLang="en-US" sz="1600" dirty="0" smtClean="0">
                <a:latin typeface="微軟正黑體 Light" pitchFamily="34" charset="-120"/>
                <a:ea typeface="微軟正黑體 Light" pitchFamily="34" charset="-120"/>
                <a:cs typeface="微軟正黑體 Light" pitchFamily="34" charset="-120"/>
              </a:rPr>
              <a:t>防災</a:t>
            </a:r>
            <a:endParaRPr lang="en-US" altLang="zh-TW" sz="1600" dirty="0" smtClean="0">
              <a:latin typeface="微軟正黑體 Light" pitchFamily="34" charset="-120"/>
              <a:ea typeface="微軟正黑體 Light" pitchFamily="34" charset="-120"/>
              <a:cs typeface="微軟正黑體 Light" pitchFamily="34" charset="-120"/>
            </a:endParaRPr>
          </a:p>
        </p:txBody>
      </p:sp>
      <p:sp>
        <p:nvSpPr>
          <p:cNvPr id="15" name="橢圓 14"/>
          <p:cNvSpPr/>
          <p:nvPr/>
        </p:nvSpPr>
        <p:spPr>
          <a:xfrm>
            <a:off x="1187624" y="3075806"/>
            <a:ext cx="900000" cy="900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1400" dirty="0" smtClean="0">
                <a:latin typeface="微軟正黑體 Light" pitchFamily="34" charset="-120"/>
                <a:ea typeface="微軟正黑體 Light" pitchFamily="34" charset="-120"/>
                <a:cs typeface="微軟正黑體 Light" pitchFamily="34" charset="-120"/>
              </a:rPr>
              <a:t>氣候</a:t>
            </a:r>
            <a:endParaRPr lang="en-US" altLang="zh-TW" sz="1400" dirty="0" smtClean="0">
              <a:latin typeface="微軟正黑體 Light" pitchFamily="34" charset="-120"/>
              <a:ea typeface="微軟正黑體 Light" pitchFamily="34" charset="-120"/>
              <a:cs typeface="微軟正黑體 Light" pitchFamily="34" charset="-120"/>
            </a:endParaRPr>
          </a:p>
          <a:p>
            <a:pPr algn="ctr"/>
            <a:r>
              <a:rPr lang="zh-TW" altLang="en-US" sz="1400" dirty="0" smtClean="0">
                <a:latin typeface="微軟正黑體 Light" pitchFamily="34" charset="-120"/>
                <a:ea typeface="微軟正黑體 Light" pitchFamily="34" charset="-120"/>
                <a:cs typeface="微軟正黑體 Light" pitchFamily="34" charset="-120"/>
              </a:rPr>
              <a:t>變遷</a:t>
            </a:r>
            <a:endParaRPr lang="en-US" altLang="zh-TW" sz="1400" dirty="0" smtClean="0">
              <a:latin typeface="微軟正黑體 Light" pitchFamily="34" charset="-120"/>
              <a:ea typeface="微軟正黑體 Light" pitchFamily="34" charset="-120"/>
              <a:cs typeface="微軟正黑體 Light" pitchFamily="34" charset="-120"/>
            </a:endParaRPr>
          </a:p>
        </p:txBody>
      </p:sp>
      <p:cxnSp>
        <p:nvCxnSpPr>
          <p:cNvPr id="17" name="直線接點 16"/>
          <p:cNvCxnSpPr>
            <a:stCxn id="6" idx="3"/>
            <a:endCxn id="9" idx="6"/>
          </p:cNvCxnSpPr>
          <p:nvPr/>
        </p:nvCxnSpPr>
        <p:spPr>
          <a:xfrm flipH="1">
            <a:off x="3239752" y="3359195"/>
            <a:ext cx="1084723" cy="814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a:stCxn id="6" idx="6"/>
            <a:endCxn id="7" idx="2"/>
          </p:cNvCxnSpPr>
          <p:nvPr/>
        </p:nvCxnSpPr>
        <p:spPr>
          <a:xfrm flipV="1">
            <a:off x="5399952" y="2805726"/>
            <a:ext cx="612208" cy="1079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接點 25"/>
          <p:cNvCxnSpPr>
            <a:stCxn id="6" idx="3"/>
            <a:endCxn id="11" idx="0"/>
          </p:cNvCxnSpPr>
          <p:nvPr/>
        </p:nvCxnSpPr>
        <p:spPr>
          <a:xfrm flipH="1">
            <a:off x="4085896" y="3359195"/>
            <a:ext cx="238579" cy="6527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接點 27"/>
          <p:cNvCxnSpPr>
            <a:stCxn id="6" idx="5"/>
            <a:endCxn id="12" idx="0"/>
          </p:cNvCxnSpPr>
          <p:nvPr/>
        </p:nvCxnSpPr>
        <p:spPr>
          <a:xfrm>
            <a:off x="5215429" y="3359195"/>
            <a:ext cx="58699" cy="5807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接點 29"/>
          <p:cNvCxnSpPr>
            <a:stCxn id="6" idx="5"/>
            <a:endCxn id="13" idx="1"/>
          </p:cNvCxnSpPr>
          <p:nvPr/>
        </p:nvCxnSpPr>
        <p:spPr>
          <a:xfrm>
            <a:off x="5215429" y="3359195"/>
            <a:ext cx="856525" cy="352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單箭頭接點 46"/>
          <p:cNvCxnSpPr>
            <a:stCxn id="8" idx="3"/>
            <a:endCxn id="13" idx="6"/>
          </p:cNvCxnSpPr>
          <p:nvPr/>
        </p:nvCxnSpPr>
        <p:spPr>
          <a:xfrm flipH="1">
            <a:off x="6840152" y="3916012"/>
            <a:ext cx="743970" cy="113850"/>
          </a:xfrm>
          <a:prstGeom prst="straightConnector1">
            <a:avLst/>
          </a:prstGeom>
          <a:ln w="190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8" name="直線單箭頭接點 47"/>
          <p:cNvCxnSpPr>
            <a:stCxn id="7" idx="6"/>
            <a:endCxn id="8" idx="1"/>
          </p:cNvCxnSpPr>
          <p:nvPr/>
        </p:nvCxnSpPr>
        <p:spPr>
          <a:xfrm>
            <a:off x="6912160" y="2805726"/>
            <a:ext cx="671962" cy="473890"/>
          </a:xfrm>
          <a:prstGeom prst="straightConnector1">
            <a:avLst/>
          </a:prstGeom>
          <a:ln w="190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a:stCxn id="9" idx="7"/>
            <a:endCxn id="10" idx="4"/>
          </p:cNvCxnSpPr>
          <p:nvPr/>
        </p:nvCxnSpPr>
        <p:spPr>
          <a:xfrm flipV="1">
            <a:off x="3107950" y="3543758"/>
            <a:ext cx="41842" cy="311922"/>
          </a:xfrm>
          <a:prstGeom prst="straightConnector1">
            <a:avLst/>
          </a:prstGeom>
          <a:ln w="190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54" name="直線單箭頭接點 53"/>
          <p:cNvCxnSpPr>
            <a:stCxn id="15" idx="0"/>
            <a:endCxn id="14" idx="3"/>
          </p:cNvCxnSpPr>
          <p:nvPr/>
        </p:nvCxnSpPr>
        <p:spPr>
          <a:xfrm flipV="1">
            <a:off x="1637624" y="2619868"/>
            <a:ext cx="185858" cy="455938"/>
          </a:xfrm>
          <a:prstGeom prst="straightConnector1">
            <a:avLst/>
          </a:prstGeom>
          <a:ln w="190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74" name="橢圓 73"/>
          <p:cNvSpPr/>
          <p:nvPr/>
        </p:nvSpPr>
        <p:spPr>
          <a:xfrm>
            <a:off x="6588224" y="1347614"/>
            <a:ext cx="900000" cy="900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1600" dirty="0" smtClean="0">
                <a:latin typeface="微軟正黑體 Light" pitchFamily="34" charset="-120"/>
                <a:ea typeface="微軟正黑體 Light" pitchFamily="34" charset="-120"/>
                <a:cs typeface="微軟正黑體 Light" pitchFamily="34" charset="-120"/>
              </a:rPr>
              <a:t>交通壅塞</a:t>
            </a:r>
            <a:endParaRPr lang="en-US" altLang="zh-TW" sz="1600" dirty="0" smtClean="0">
              <a:latin typeface="微軟正黑體 Light" pitchFamily="34" charset="-120"/>
              <a:ea typeface="微軟正黑體 Light" pitchFamily="34" charset="-120"/>
              <a:cs typeface="微軟正黑體 Light" pitchFamily="34" charset="-120"/>
            </a:endParaRPr>
          </a:p>
        </p:txBody>
      </p:sp>
      <p:cxnSp>
        <p:nvCxnSpPr>
          <p:cNvPr id="75" name="直線接點 74"/>
          <p:cNvCxnSpPr>
            <a:stCxn id="6" idx="7"/>
            <a:endCxn id="74" idx="2"/>
          </p:cNvCxnSpPr>
          <p:nvPr/>
        </p:nvCxnSpPr>
        <p:spPr>
          <a:xfrm flipV="1">
            <a:off x="5215429" y="1797614"/>
            <a:ext cx="1372795" cy="6706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3131840" y="1635646"/>
            <a:ext cx="900000" cy="900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1600" dirty="0" smtClean="0">
                <a:latin typeface="微軟正黑體 Light" pitchFamily="34" charset="-120"/>
                <a:ea typeface="微軟正黑體 Light" pitchFamily="34" charset="-120"/>
                <a:cs typeface="微軟正黑體 Light" pitchFamily="34" charset="-120"/>
              </a:rPr>
              <a:t>生活空間不足</a:t>
            </a:r>
            <a:endParaRPr lang="en-US" altLang="zh-TW" sz="1600" dirty="0" smtClean="0">
              <a:latin typeface="微軟正黑體 Light" pitchFamily="34" charset="-120"/>
              <a:ea typeface="微軟正黑體 Light" pitchFamily="34" charset="-120"/>
              <a:cs typeface="微軟正黑體 Light" pitchFamily="34" charset="-120"/>
            </a:endParaRPr>
          </a:p>
        </p:txBody>
      </p:sp>
      <p:cxnSp>
        <p:nvCxnSpPr>
          <p:cNvPr id="96" name="直線接點 95"/>
          <p:cNvCxnSpPr>
            <a:stCxn id="6" idx="1"/>
            <a:endCxn id="91" idx="6"/>
          </p:cNvCxnSpPr>
          <p:nvPr/>
        </p:nvCxnSpPr>
        <p:spPr>
          <a:xfrm flipH="1" flipV="1">
            <a:off x="4031840" y="2085646"/>
            <a:ext cx="292635" cy="3825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線單箭頭接點 106"/>
          <p:cNvCxnSpPr>
            <a:stCxn id="91" idx="2"/>
            <a:endCxn id="14" idx="6"/>
          </p:cNvCxnSpPr>
          <p:nvPr/>
        </p:nvCxnSpPr>
        <p:spPr>
          <a:xfrm flipH="1">
            <a:off x="2591680" y="2085646"/>
            <a:ext cx="540160" cy="216024"/>
          </a:xfrm>
          <a:prstGeom prst="straightConnector1">
            <a:avLst/>
          </a:prstGeom>
          <a:ln w="190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6" name="直線單箭頭接點 135"/>
          <p:cNvCxnSpPr>
            <a:stCxn id="91" idx="4"/>
            <a:endCxn id="10" idx="7"/>
          </p:cNvCxnSpPr>
          <p:nvPr/>
        </p:nvCxnSpPr>
        <p:spPr>
          <a:xfrm flipH="1">
            <a:off x="3467990" y="2535646"/>
            <a:ext cx="113850" cy="239914"/>
          </a:xfrm>
          <a:prstGeom prst="straightConnector1">
            <a:avLst/>
          </a:prstGeom>
          <a:ln w="190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a:stCxn id="9" idx="1"/>
            <a:endCxn id="15" idx="6"/>
          </p:cNvCxnSpPr>
          <p:nvPr/>
        </p:nvCxnSpPr>
        <p:spPr>
          <a:xfrm flipH="1" flipV="1">
            <a:off x="2087624" y="3525806"/>
            <a:ext cx="383930" cy="329874"/>
          </a:xfrm>
          <a:prstGeom prst="straightConnector1">
            <a:avLst/>
          </a:prstGeom>
          <a:ln w="190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2880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457200" y="61962"/>
            <a:ext cx="8229600" cy="70958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3600" b="0" i="0" u="none" strike="noStrike" kern="1200" cap="none" spc="0" normalizeH="0" baseline="0" noProof="0" dirty="0" smtClean="0">
                <a:ln>
                  <a:noFill/>
                </a:ln>
                <a:effectLst/>
                <a:uLnTx/>
                <a:uFillTx/>
                <a:latin typeface="微軟正黑體 Light" pitchFamily="34" charset="-120"/>
                <a:ea typeface="微軟正黑體 Light" pitchFamily="34" charset="-120"/>
                <a:cs typeface="微軟正黑體 Light" pitchFamily="34" charset="-120"/>
              </a:rPr>
              <a:t>人口增加</a:t>
            </a:r>
            <a:endParaRPr kumimoji="0" lang="zh-TW" altLang="en-US" sz="3600" b="0" i="0" u="none" strike="noStrike" kern="1200" cap="none" spc="0" normalizeH="0" baseline="0" noProof="0" dirty="0">
              <a:ln>
                <a:noFill/>
              </a:ln>
              <a:effectLst/>
              <a:uLnTx/>
              <a:uFillTx/>
              <a:latin typeface="微軟正黑體 Light" pitchFamily="34" charset="-120"/>
              <a:ea typeface="微軟正黑體 Light" pitchFamily="34" charset="-120"/>
              <a:cs typeface="微軟正黑體 Light" pitchFamily="34" charset="-120"/>
            </a:endParaRPr>
          </a:p>
        </p:txBody>
      </p:sp>
      <p:sp>
        <p:nvSpPr>
          <p:cNvPr id="6" name="內容版面配置區 2"/>
          <p:cNvSpPr txBox="1">
            <a:spLocks/>
          </p:cNvSpPr>
          <p:nvPr/>
        </p:nvSpPr>
        <p:spPr>
          <a:xfrm>
            <a:off x="467544" y="843558"/>
            <a:ext cx="8424936" cy="4299942"/>
          </a:xfrm>
          <a:prstGeom prst="rect">
            <a:avLst/>
          </a:prstGeom>
        </p:spPr>
        <p:txBody>
          <a:bodyPr vert="horz" lIns="91440" tIns="45720" rIns="91440" bIns="45720" rtlCol="0">
            <a:normAutofit/>
          </a:bodyPr>
          <a:lstStyle/>
          <a:p>
            <a:pPr marL="342900" indent="-342900">
              <a:spcBef>
                <a:spcPct val="20000"/>
              </a:spcBef>
              <a:buFont typeface="Arial" pitchFamily="34" charset="0"/>
              <a:buChar char="•"/>
              <a:tabLst>
                <a:tab pos="3413125" algn="l"/>
              </a:tabLst>
              <a:defRPr/>
            </a:pPr>
            <a:r>
              <a:rPr lang="zh-TW" altLang="en-US" sz="2400" dirty="0" smtClean="0">
                <a:latin typeface="微軟正黑體 Light" pitchFamily="34" charset="-120"/>
                <a:ea typeface="微軟正黑體 Light" pitchFamily="34" charset="-120"/>
                <a:cs typeface="微軟正黑體 Light" pitchFamily="34" charset="-120"/>
              </a:rPr>
              <a:t>人口快速成長、發展，衍生出社造空白區</a:t>
            </a:r>
            <a:endParaRPr lang="en-US" altLang="zh-TW" sz="2400" dirty="0" smtClean="0">
              <a:latin typeface="微軟正黑體 Light" pitchFamily="34" charset="-120"/>
              <a:ea typeface="微軟正黑體 Light" pitchFamily="34" charset="-120"/>
              <a:cs typeface="微軟正黑體 Light" pitchFamily="34" charset="-120"/>
            </a:endParaRPr>
          </a:p>
          <a:p>
            <a:pPr marL="342900" indent="-342900">
              <a:spcBef>
                <a:spcPct val="20000"/>
              </a:spcBef>
              <a:buFont typeface="Arial" pitchFamily="34" charset="0"/>
              <a:buChar char="•"/>
              <a:defRPr/>
            </a:pPr>
            <a:r>
              <a:rPr lang="zh-TW" altLang="en-US" dirty="0" smtClean="0">
                <a:latin typeface="微軟正黑體 Light" pitchFamily="34" charset="-120"/>
                <a:ea typeface="微軟正黑體 Light" pitchFamily="34" charset="-120"/>
                <a:cs typeface="微軟正黑體 Light" pitchFamily="34" charset="-120"/>
              </a:rPr>
              <a:t>以新北市為例：</a:t>
            </a:r>
            <a:endParaRPr lang="en-US" altLang="zh-TW" dirty="0" smtClean="0">
              <a:latin typeface="微軟正黑體 Light" pitchFamily="34" charset="-120"/>
              <a:ea typeface="微軟正黑體 Light" pitchFamily="34" charset="-120"/>
              <a:cs typeface="微軟正黑體 Light" pitchFamily="34" charset="-120"/>
            </a:endParaRPr>
          </a:p>
          <a:p>
            <a:pPr marL="342900" indent="-342900">
              <a:spcBef>
                <a:spcPct val="20000"/>
              </a:spcBef>
              <a:buFont typeface="Arial" pitchFamily="34" charset="0"/>
              <a:buChar char="•"/>
              <a:defRPr/>
            </a:pPr>
            <a:endParaRPr lang="en-US" altLang="zh-TW" sz="2400" dirty="0" smtClean="0">
              <a:latin typeface="微軟正黑體 Light" pitchFamily="34" charset="-120"/>
              <a:ea typeface="微軟正黑體 Light" pitchFamily="34" charset="-120"/>
              <a:cs typeface="微軟正黑體 Light" pitchFamily="34" charset="-120"/>
            </a:endParaRPr>
          </a:p>
          <a:p>
            <a:pPr marL="342900" indent="-342900">
              <a:spcBef>
                <a:spcPct val="20000"/>
              </a:spcBef>
              <a:buFont typeface="Arial" pitchFamily="34" charset="0"/>
              <a:buChar char="•"/>
              <a:defRPr/>
            </a:pPr>
            <a:endParaRPr lang="en-US" altLang="zh-TW" sz="2400" dirty="0" smtClean="0">
              <a:latin typeface="微軟正黑體 Light" pitchFamily="34" charset="-120"/>
              <a:ea typeface="微軟正黑體 Light" pitchFamily="34" charset="-120"/>
              <a:cs typeface="微軟正黑體 Light" pitchFamily="34" charset="-120"/>
            </a:endParaRPr>
          </a:p>
          <a:p>
            <a:pPr marL="342900" indent="-342900">
              <a:spcBef>
                <a:spcPct val="20000"/>
              </a:spcBef>
              <a:buFont typeface="Arial" pitchFamily="34" charset="0"/>
              <a:buChar char="•"/>
              <a:defRPr/>
            </a:pPr>
            <a:endParaRPr lang="en-US" altLang="zh-TW" sz="2400" dirty="0" smtClean="0">
              <a:latin typeface="微軟正黑體 Light" pitchFamily="34" charset="-120"/>
              <a:ea typeface="微軟正黑體 Light" pitchFamily="34" charset="-120"/>
              <a:cs typeface="微軟正黑體 Light" pitchFamily="34" charset="-120"/>
            </a:endParaRPr>
          </a:p>
          <a:p>
            <a:pPr marL="342900" indent="-342900">
              <a:spcBef>
                <a:spcPct val="20000"/>
              </a:spcBef>
              <a:buFont typeface="Arial" pitchFamily="34" charset="0"/>
              <a:buChar char="•"/>
              <a:defRPr/>
            </a:pPr>
            <a:endParaRPr lang="en-US" altLang="zh-TW" sz="2400" dirty="0" smtClean="0">
              <a:latin typeface="微軟正黑體 Light" pitchFamily="34" charset="-120"/>
              <a:ea typeface="微軟正黑體 Light" pitchFamily="34" charset="-120"/>
              <a:cs typeface="微軟正黑體 Light" pitchFamily="34" charset="-120"/>
            </a:endParaRPr>
          </a:p>
          <a:p>
            <a:pPr marL="342900" indent="-342900">
              <a:spcBef>
                <a:spcPct val="20000"/>
              </a:spcBef>
              <a:buFont typeface="Arial" pitchFamily="34" charset="0"/>
              <a:buChar char="•"/>
              <a:defRPr/>
            </a:pPr>
            <a:endParaRPr lang="en-US" altLang="zh-TW" sz="2400" dirty="0" smtClean="0">
              <a:latin typeface="微軟正黑體 Light" pitchFamily="34" charset="-120"/>
              <a:ea typeface="微軟正黑體 Light" pitchFamily="34" charset="-120"/>
              <a:cs typeface="微軟正黑體 Light" pitchFamily="34" charset="-120"/>
            </a:endParaRPr>
          </a:p>
          <a:p>
            <a:pPr marL="342900" indent="-342900">
              <a:spcBef>
                <a:spcPct val="20000"/>
              </a:spcBef>
              <a:buFont typeface="Arial" pitchFamily="34" charset="0"/>
              <a:buChar char="•"/>
              <a:defRPr/>
            </a:pPr>
            <a:endParaRPr lang="en-US" altLang="zh-TW" sz="2400" dirty="0" smtClean="0">
              <a:latin typeface="微軟正黑體 Light" pitchFamily="34" charset="-120"/>
              <a:ea typeface="微軟正黑體 Light" pitchFamily="34" charset="-120"/>
              <a:cs typeface="微軟正黑體 Light" pitchFamily="34" charset="-120"/>
            </a:endParaRPr>
          </a:p>
          <a:p>
            <a:pPr marL="342900" indent="-342900">
              <a:spcBef>
                <a:spcPct val="20000"/>
              </a:spcBef>
              <a:buFont typeface="Arial" pitchFamily="34" charset="0"/>
              <a:buChar char="•"/>
              <a:defRPr/>
            </a:pPr>
            <a:endParaRPr lang="en-US" altLang="zh-TW" dirty="0" smtClean="0">
              <a:latin typeface="微軟正黑體 Light" pitchFamily="34" charset="-120"/>
              <a:ea typeface="微軟正黑體 Light" pitchFamily="34" charset="-120"/>
              <a:cs typeface="微軟正黑體 Light" pitchFamily="34" charset="-120"/>
            </a:endParaRPr>
          </a:p>
          <a:p>
            <a:pPr marL="342900" indent="-342900">
              <a:spcBef>
                <a:spcPct val="20000"/>
              </a:spcBef>
              <a:buFont typeface="Arial" pitchFamily="34" charset="0"/>
              <a:buChar char="•"/>
              <a:defRPr/>
            </a:pPr>
            <a:r>
              <a:rPr lang="zh-TW" altLang="en-US" dirty="0" smtClean="0">
                <a:latin typeface="微軟正黑體 Light" pitchFamily="34" charset="-120"/>
                <a:ea typeface="微軟正黑體 Light" pitchFamily="34" charset="-120"/>
                <a:cs typeface="微軟正黑體 Light" pitchFamily="34" charset="-120"/>
              </a:rPr>
              <a:t>相較於農村，都會區有更高比例的社造空白區，缺乏人與人、人與社群的連結</a:t>
            </a:r>
            <a:endParaRPr lang="en-US" altLang="zh-TW" dirty="0" smtClean="0">
              <a:latin typeface="微軟正黑體 Light" pitchFamily="34" charset="-120"/>
              <a:ea typeface="微軟正黑體 Light" pitchFamily="34" charset="-120"/>
              <a:cs typeface="微軟正黑體 Light" pitchFamily="34" charset="-120"/>
            </a:endParaRPr>
          </a:p>
        </p:txBody>
      </p:sp>
      <p:graphicFrame>
        <p:nvGraphicFramePr>
          <p:cNvPr id="5" name="表格 4"/>
          <p:cNvGraphicFramePr>
            <a:graphicFrameLocks noGrp="1"/>
          </p:cNvGraphicFramePr>
          <p:nvPr/>
        </p:nvGraphicFramePr>
        <p:xfrm>
          <a:off x="755576" y="1779662"/>
          <a:ext cx="7056785" cy="2560320"/>
        </p:xfrm>
        <a:graphic>
          <a:graphicData uri="http://schemas.openxmlformats.org/drawingml/2006/table">
            <a:tbl>
              <a:tblPr firstRow="1" bandRow="1">
                <a:tableStyleId>{21E4AEA4-8DFA-4A89-87EB-49C32662AFE0}</a:tableStyleId>
              </a:tblPr>
              <a:tblGrid>
                <a:gridCol w="1411357"/>
                <a:gridCol w="1411357"/>
                <a:gridCol w="1411357"/>
                <a:gridCol w="1411357"/>
                <a:gridCol w="1411357"/>
              </a:tblGrid>
              <a:tr h="291624">
                <a:tc>
                  <a:txBody>
                    <a:bodyPr/>
                    <a:lstStyle/>
                    <a:p>
                      <a:pPr algn="ctr"/>
                      <a:r>
                        <a:rPr lang="zh-TW" altLang="en-US" sz="1600" dirty="0" smtClean="0">
                          <a:latin typeface="微軟正黑體 Light" pitchFamily="34" charset="-120"/>
                          <a:ea typeface="微軟正黑體 Light" pitchFamily="34" charset="-120"/>
                          <a:cs typeface="微軟正黑體 Light" pitchFamily="34" charset="-120"/>
                        </a:rPr>
                        <a:t>區域</a:t>
                      </a:r>
                      <a:endParaRPr lang="zh-TW" altLang="en-US" sz="1600" dirty="0">
                        <a:latin typeface="微軟正黑體 Light" pitchFamily="34" charset="-120"/>
                        <a:ea typeface="微軟正黑體 Light" pitchFamily="34" charset="-120"/>
                        <a:cs typeface="微軟正黑體 Light" pitchFamily="34" charset="-120"/>
                      </a:endParaRPr>
                    </a:p>
                  </a:txBody>
                  <a:tcPr/>
                </a:tc>
                <a:tc>
                  <a:txBody>
                    <a:bodyPr/>
                    <a:lstStyle/>
                    <a:p>
                      <a:pPr algn="ctr"/>
                      <a:r>
                        <a:rPr lang="zh-TW" altLang="en-US" sz="1600" dirty="0" smtClean="0">
                          <a:latin typeface="微軟正黑體 Light" pitchFamily="34" charset="-120"/>
                          <a:ea typeface="微軟正黑體 Light" pitchFamily="34" charset="-120"/>
                          <a:cs typeface="微軟正黑體 Light" pitchFamily="34" charset="-120"/>
                        </a:rPr>
                        <a:t>空白區里數量</a:t>
                      </a:r>
                      <a:endParaRPr lang="zh-TW" altLang="en-US" sz="1600" dirty="0">
                        <a:latin typeface="微軟正黑體 Light" pitchFamily="34" charset="-120"/>
                        <a:ea typeface="微軟正黑體 Light" pitchFamily="34" charset="-120"/>
                        <a:cs typeface="微軟正黑體 Light" pitchFamily="34" charset="-120"/>
                      </a:endParaRPr>
                    </a:p>
                  </a:txBody>
                  <a:tcPr/>
                </a:tc>
                <a:tc>
                  <a:txBody>
                    <a:bodyPr/>
                    <a:lstStyle/>
                    <a:p>
                      <a:pPr algn="ctr"/>
                      <a:r>
                        <a:rPr lang="zh-TW" altLang="en-US" sz="1600" dirty="0" smtClean="0">
                          <a:latin typeface="微軟正黑體 Light" pitchFamily="34" charset="-120"/>
                          <a:ea typeface="微軟正黑體 Light" pitchFamily="34" charset="-120"/>
                          <a:cs typeface="微軟正黑體 Light" pitchFamily="34" charset="-120"/>
                        </a:rPr>
                        <a:t>所佔人口比例</a:t>
                      </a:r>
                      <a:endParaRPr lang="zh-TW" altLang="en-US" sz="1600" dirty="0">
                        <a:latin typeface="微軟正黑體 Light" pitchFamily="34" charset="-120"/>
                        <a:ea typeface="微軟正黑體 Light" pitchFamily="34" charset="-120"/>
                        <a:cs typeface="微軟正黑體 Light" pitchFamily="34" charset="-120"/>
                      </a:endParaRPr>
                    </a:p>
                  </a:txBody>
                  <a:tcPr/>
                </a:tc>
                <a:tc>
                  <a:txBody>
                    <a:bodyPr/>
                    <a:lstStyle/>
                    <a:p>
                      <a:pPr algn="ctr"/>
                      <a:r>
                        <a:rPr lang="zh-TW" altLang="en-US" sz="1600" dirty="0" smtClean="0">
                          <a:latin typeface="微軟正黑體 Light" pitchFamily="34" charset="-120"/>
                          <a:ea typeface="微軟正黑體 Light" pitchFamily="34" charset="-120"/>
                          <a:cs typeface="微軟正黑體 Light" pitchFamily="34" charset="-120"/>
                        </a:rPr>
                        <a:t>該區人口</a:t>
                      </a:r>
                      <a:endParaRPr lang="zh-TW" altLang="en-US" sz="1600" dirty="0">
                        <a:latin typeface="微軟正黑體 Light" pitchFamily="34" charset="-120"/>
                        <a:ea typeface="微軟正黑體 Light" pitchFamily="34" charset="-120"/>
                        <a:cs typeface="微軟正黑體 Light" pitchFamily="34" charset="-120"/>
                      </a:endParaRPr>
                    </a:p>
                  </a:txBody>
                  <a:tcPr/>
                </a:tc>
                <a:tc>
                  <a:txBody>
                    <a:bodyPr/>
                    <a:lstStyle/>
                    <a:p>
                      <a:pPr algn="ctr"/>
                      <a:r>
                        <a:rPr lang="zh-TW" altLang="en-US" sz="1600" dirty="0" smtClean="0">
                          <a:latin typeface="微軟正黑體 Light" pitchFamily="34" charset="-120"/>
                          <a:ea typeface="微軟正黑體 Light" pitchFamily="34" charset="-120"/>
                          <a:cs typeface="微軟正黑體 Light" pitchFamily="34" charset="-120"/>
                        </a:rPr>
                        <a:t>該區分類</a:t>
                      </a:r>
                      <a:endParaRPr lang="zh-TW" altLang="en-US" sz="1600" dirty="0">
                        <a:latin typeface="微軟正黑體 Light" pitchFamily="34" charset="-120"/>
                        <a:ea typeface="微軟正黑體 Light" pitchFamily="34" charset="-120"/>
                        <a:cs typeface="微軟正黑體 Light" pitchFamily="34" charset="-120"/>
                      </a:endParaRPr>
                    </a:p>
                  </a:txBody>
                  <a:tcPr/>
                </a:tc>
              </a:tr>
              <a:tr h="370840">
                <a:tc>
                  <a:txBody>
                    <a:bodyPr/>
                    <a:lstStyle/>
                    <a:p>
                      <a:pPr algn="ctr"/>
                      <a:r>
                        <a:rPr lang="zh-TW" altLang="en-US" sz="1600" dirty="0" smtClean="0">
                          <a:latin typeface="微軟正黑體 Light" pitchFamily="34" charset="-120"/>
                          <a:ea typeface="微軟正黑體 Light" pitchFamily="34" charset="-120"/>
                          <a:cs typeface="微軟正黑體 Light" pitchFamily="34" charset="-120"/>
                        </a:rPr>
                        <a:t>三重區</a:t>
                      </a:r>
                      <a:endParaRPr lang="zh-TW" altLang="en-US" sz="1600" dirty="0">
                        <a:latin typeface="微軟正黑體 Light" pitchFamily="34" charset="-120"/>
                        <a:ea typeface="微軟正黑體 Light" pitchFamily="34" charset="-120"/>
                        <a:cs typeface="微軟正黑體 Light" pitchFamily="34" charset="-120"/>
                      </a:endParaRPr>
                    </a:p>
                  </a:txBody>
                  <a:tcPr/>
                </a:tc>
                <a:tc>
                  <a:txBody>
                    <a:bodyPr/>
                    <a:lstStyle/>
                    <a:p>
                      <a:pPr algn="ctr"/>
                      <a:r>
                        <a:rPr lang="en-US" altLang="zh-TW" sz="1600" dirty="0" smtClean="0">
                          <a:latin typeface="微軟正黑體 Light" pitchFamily="34" charset="-120"/>
                          <a:ea typeface="微軟正黑體 Light" pitchFamily="34" charset="-120"/>
                          <a:cs typeface="微軟正黑體 Light" pitchFamily="34" charset="-120"/>
                        </a:rPr>
                        <a:t>61</a:t>
                      </a:r>
                      <a:endParaRPr lang="zh-TW" altLang="en-US" sz="1600" dirty="0">
                        <a:latin typeface="微軟正黑體 Light" pitchFamily="34" charset="-120"/>
                        <a:ea typeface="微軟正黑體 Light" pitchFamily="34" charset="-120"/>
                        <a:cs typeface="微軟正黑體 Light" pitchFamily="34" charset="-120"/>
                      </a:endParaRPr>
                    </a:p>
                  </a:txBody>
                  <a:tcPr/>
                </a:tc>
                <a:tc>
                  <a:txBody>
                    <a:bodyPr/>
                    <a:lstStyle/>
                    <a:p>
                      <a:pPr algn="ctr"/>
                      <a:r>
                        <a:rPr lang="en-US" altLang="zh-TW" sz="1600" dirty="0" smtClean="0">
                          <a:latin typeface="微軟正黑體 Light" pitchFamily="34" charset="-120"/>
                          <a:ea typeface="微軟正黑體 Light" pitchFamily="34" charset="-120"/>
                          <a:cs typeface="微軟正黑體 Light" pitchFamily="34" charset="-120"/>
                        </a:rPr>
                        <a:t>31.61%</a:t>
                      </a:r>
                      <a:endParaRPr lang="zh-TW" altLang="en-US" sz="1600" dirty="0">
                        <a:latin typeface="微軟正黑體 Light" pitchFamily="34" charset="-120"/>
                        <a:ea typeface="微軟正黑體 Light" pitchFamily="34" charset="-120"/>
                        <a:cs typeface="微軟正黑體 Light" pitchFamily="34" charset="-120"/>
                      </a:endParaRPr>
                    </a:p>
                  </a:txBody>
                  <a:tcPr/>
                </a:tc>
                <a:tc>
                  <a:txBody>
                    <a:bodyPr/>
                    <a:lstStyle/>
                    <a:p>
                      <a:pPr algn="ctr"/>
                      <a:r>
                        <a:rPr lang="en-US" altLang="zh-TW" sz="1600" dirty="0" smtClean="0">
                          <a:latin typeface="微軟正黑體 Light" pitchFamily="34" charset="-120"/>
                          <a:ea typeface="微軟正黑體 Light" pitchFamily="34" charset="-120"/>
                          <a:cs typeface="微軟正黑體 Light" pitchFamily="34" charset="-120"/>
                        </a:rPr>
                        <a:t>387044</a:t>
                      </a:r>
                      <a:endParaRPr lang="zh-TW" altLang="en-US" sz="1600" dirty="0">
                        <a:latin typeface="微軟正黑體 Light" pitchFamily="34" charset="-120"/>
                        <a:ea typeface="微軟正黑體 Light" pitchFamily="34" charset="-120"/>
                        <a:cs typeface="微軟正黑體 Light" pitchFamily="34" charset="-120"/>
                      </a:endParaRPr>
                    </a:p>
                  </a:txBody>
                  <a:tcPr/>
                </a:tc>
                <a:tc>
                  <a:txBody>
                    <a:bodyPr/>
                    <a:lstStyle/>
                    <a:p>
                      <a:pPr algn="ctr"/>
                      <a:r>
                        <a:rPr lang="zh-TW" altLang="en-US" sz="1600" dirty="0" smtClean="0">
                          <a:latin typeface="微軟正黑體 Light" pitchFamily="34" charset="-120"/>
                          <a:ea typeface="微軟正黑體 Light" pitchFamily="34" charset="-120"/>
                          <a:cs typeface="微軟正黑體 Light" pitchFamily="34" charset="-120"/>
                        </a:rPr>
                        <a:t>都會</a:t>
                      </a:r>
                      <a:endParaRPr lang="zh-TW" altLang="en-US" sz="1600" dirty="0">
                        <a:latin typeface="微軟正黑體 Light" pitchFamily="34" charset="-120"/>
                        <a:ea typeface="微軟正黑體 Light" pitchFamily="34" charset="-120"/>
                        <a:cs typeface="微軟正黑體 Light" pitchFamily="34" charset="-120"/>
                      </a:endParaRPr>
                    </a:p>
                  </a:txBody>
                  <a:tcPr/>
                </a:tc>
              </a:tr>
              <a:tr h="370840">
                <a:tc>
                  <a:txBody>
                    <a:bodyPr/>
                    <a:lstStyle/>
                    <a:p>
                      <a:pPr algn="ctr"/>
                      <a:r>
                        <a:rPr lang="zh-TW" altLang="en-US" sz="1600" dirty="0" smtClean="0">
                          <a:latin typeface="微軟正黑體 Light" pitchFamily="34" charset="-120"/>
                          <a:ea typeface="微軟正黑體 Light" pitchFamily="34" charset="-120"/>
                          <a:cs typeface="微軟正黑體 Light" pitchFamily="34" charset="-120"/>
                        </a:rPr>
                        <a:t>中和區</a:t>
                      </a:r>
                      <a:endParaRPr lang="zh-TW" altLang="en-US" sz="1600" dirty="0">
                        <a:latin typeface="微軟正黑體 Light" pitchFamily="34" charset="-120"/>
                        <a:ea typeface="微軟正黑體 Light" pitchFamily="34" charset="-120"/>
                        <a:cs typeface="微軟正黑體 Light" pitchFamily="34" charset="-120"/>
                      </a:endParaRPr>
                    </a:p>
                  </a:txBody>
                  <a:tcPr/>
                </a:tc>
                <a:tc>
                  <a:txBody>
                    <a:bodyPr/>
                    <a:lstStyle/>
                    <a:p>
                      <a:pPr algn="ctr"/>
                      <a:r>
                        <a:rPr lang="en-US" altLang="zh-TW" sz="1600" dirty="0" smtClean="0">
                          <a:latin typeface="微軟正黑體 Light" pitchFamily="34" charset="-120"/>
                          <a:ea typeface="微軟正黑體 Light" pitchFamily="34" charset="-120"/>
                          <a:cs typeface="微軟正黑體 Light" pitchFamily="34" charset="-120"/>
                        </a:rPr>
                        <a:t>42</a:t>
                      </a:r>
                      <a:endParaRPr lang="zh-TW" altLang="en-US" sz="1600" dirty="0">
                        <a:latin typeface="微軟正黑體 Light" pitchFamily="34" charset="-120"/>
                        <a:ea typeface="微軟正黑體 Light" pitchFamily="34" charset="-120"/>
                        <a:cs typeface="微軟正黑體 Light" pitchFamily="34" charset="-120"/>
                      </a:endParaRPr>
                    </a:p>
                  </a:txBody>
                  <a:tcPr/>
                </a:tc>
                <a:tc>
                  <a:txBody>
                    <a:bodyPr/>
                    <a:lstStyle/>
                    <a:p>
                      <a:pPr algn="ctr"/>
                      <a:r>
                        <a:rPr lang="en-US" altLang="zh-TW" sz="1600" dirty="0" smtClean="0">
                          <a:latin typeface="微軟正黑體 Light" pitchFamily="34" charset="-120"/>
                          <a:ea typeface="微軟正黑體 Light" pitchFamily="34" charset="-120"/>
                          <a:cs typeface="微軟正黑體 Light" pitchFamily="34" charset="-120"/>
                        </a:rPr>
                        <a:t>21.76%</a:t>
                      </a:r>
                      <a:endParaRPr lang="zh-TW" altLang="en-US" sz="1600" dirty="0">
                        <a:latin typeface="微軟正黑體 Light" pitchFamily="34" charset="-120"/>
                        <a:ea typeface="微軟正黑體 Light" pitchFamily="34" charset="-120"/>
                        <a:cs typeface="微軟正黑體 Light" pitchFamily="34" charset="-120"/>
                      </a:endParaRPr>
                    </a:p>
                  </a:txBody>
                  <a:tcPr/>
                </a:tc>
                <a:tc>
                  <a:txBody>
                    <a:bodyPr/>
                    <a:lstStyle/>
                    <a:p>
                      <a:pPr algn="ctr"/>
                      <a:r>
                        <a:rPr lang="en-US" altLang="zh-TW" sz="1600" dirty="0" smtClean="0">
                          <a:latin typeface="微軟正黑體 Light" pitchFamily="34" charset="-120"/>
                          <a:ea typeface="微軟正黑體 Light" pitchFamily="34" charset="-120"/>
                          <a:cs typeface="微軟正黑體 Light" pitchFamily="34" charset="-120"/>
                        </a:rPr>
                        <a:t>413201</a:t>
                      </a:r>
                      <a:endParaRPr lang="zh-TW" altLang="en-US" sz="1600" dirty="0">
                        <a:latin typeface="微軟正黑體 Light" pitchFamily="34" charset="-120"/>
                        <a:ea typeface="微軟正黑體 Light" pitchFamily="34" charset="-120"/>
                        <a:cs typeface="微軟正黑體 Light" pitchFamily="34" charset="-120"/>
                      </a:endParaRPr>
                    </a:p>
                  </a:txBody>
                  <a:tcPr/>
                </a:tc>
                <a:tc>
                  <a:txBody>
                    <a:bodyPr/>
                    <a:lstStyle/>
                    <a:p>
                      <a:pPr algn="ctr"/>
                      <a:r>
                        <a:rPr lang="zh-TW" altLang="en-US" sz="1600" dirty="0" smtClean="0">
                          <a:latin typeface="微軟正黑體 Light" pitchFamily="34" charset="-120"/>
                          <a:ea typeface="微軟正黑體 Light" pitchFamily="34" charset="-120"/>
                          <a:cs typeface="微軟正黑體 Light" pitchFamily="34" charset="-120"/>
                        </a:rPr>
                        <a:t>都會</a:t>
                      </a:r>
                      <a:endParaRPr lang="zh-TW" altLang="en-US" sz="1600" dirty="0">
                        <a:latin typeface="微軟正黑體 Light" pitchFamily="34" charset="-120"/>
                        <a:ea typeface="微軟正黑體 Light" pitchFamily="34" charset="-120"/>
                        <a:cs typeface="微軟正黑體 Light" pitchFamily="34" charset="-120"/>
                      </a:endParaRPr>
                    </a:p>
                  </a:txBody>
                  <a:tcPr/>
                </a:tc>
              </a:tr>
              <a:tr h="370840">
                <a:tc>
                  <a:txBody>
                    <a:bodyPr/>
                    <a:lstStyle/>
                    <a:p>
                      <a:pPr algn="ctr"/>
                      <a:r>
                        <a:rPr lang="zh-TW" altLang="en-US" sz="1600" dirty="0" smtClean="0">
                          <a:latin typeface="微軟正黑體 Light" pitchFamily="34" charset="-120"/>
                          <a:ea typeface="微軟正黑體 Light" pitchFamily="34" charset="-120"/>
                          <a:cs typeface="微軟正黑體 Light" pitchFamily="34" charset="-120"/>
                        </a:rPr>
                        <a:t>土城區</a:t>
                      </a:r>
                      <a:endParaRPr lang="zh-TW" altLang="en-US" sz="1600" dirty="0">
                        <a:latin typeface="微軟正黑體 Light" pitchFamily="34" charset="-120"/>
                        <a:ea typeface="微軟正黑體 Light" pitchFamily="34" charset="-120"/>
                        <a:cs typeface="微軟正黑體 Light" pitchFamily="34" charset="-120"/>
                      </a:endParaRPr>
                    </a:p>
                  </a:txBody>
                  <a:tcPr/>
                </a:tc>
                <a:tc>
                  <a:txBody>
                    <a:bodyPr/>
                    <a:lstStyle/>
                    <a:p>
                      <a:pPr algn="ctr"/>
                      <a:r>
                        <a:rPr lang="en-US" altLang="zh-TW" sz="1600" dirty="0" smtClean="0">
                          <a:latin typeface="微軟正黑體 Light" pitchFamily="34" charset="-120"/>
                          <a:ea typeface="微軟正黑體 Light" pitchFamily="34" charset="-120"/>
                          <a:cs typeface="微軟正黑體 Light" pitchFamily="34" charset="-120"/>
                        </a:rPr>
                        <a:t>25</a:t>
                      </a:r>
                      <a:endParaRPr lang="zh-TW" altLang="en-US" sz="1600" dirty="0">
                        <a:latin typeface="微軟正黑體 Light" pitchFamily="34" charset="-120"/>
                        <a:ea typeface="微軟正黑體 Light" pitchFamily="34" charset="-120"/>
                        <a:cs typeface="微軟正黑體 Light" pitchFamily="34" charset="-120"/>
                      </a:endParaRPr>
                    </a:p>
                  </a:txBody>
                  <a:tcPr/>
                </a:tc>
                <a:tc>
                  <a:txBody>
                    <a:bodyPr/>
                    <a:lstStyle/>
                    <a:p>
                      <a:pPr algn="ctr"/>
                      <a:r>
                        <a:rPr lang="en-US" altLang="zh-TW" sz="1600" dirty="0" smtClean="0">
                          <a:latin typeface="微軟正黑體 Light" pitchFamily="34" charset="-120"/>
                          <a:ea typeface="微軟正黑體 Light" pitchFamily="34" charset="-120"/>
                          <a:cs typeface="微軟正黑體 Light" pitchFamily="34" charset="-120"/>
                        </a:rPr>
                        <a:t>12.95%</a:t>
                      </a:r>
                      <a:endParaRPr lang="zh-TW" altLang="en-US" sz="1600" dirty="0">
                        <a:latin typeface="微軟正黑體 Light" pitchFamily="34" charset="-120"/>
                        <a:ea typeface="微軟正黑體 Light" pitchFamily="34" charset="-120"/>
                        <a:cs typeface="微軟正黑體 Light" pitchFamily="34" charset="-120"/>
                      </a:endParaRPr>
                    </a:p>
                  </a:txBody>
                  <a:tcPr/>
                </a:tc>
                <a:tc>
                  <a:txBody>
                    <a:bodyPr/>
                    <a:lstStyle/>
                    <a:p>
                      <a:pPr algn="ctr"/>
                      <a:r>
                        <a:rPr lang="en-US" altLang="zh-TW" sz="1600" dirty="0" smtClean="0">
                          <a:latin typeface="微軟正黑體 Light" pitchFamily="34" charset="-120"/>
                          <a:ea typeface="微軟正黑體 Light" pitchFamily="34" charset="-120"/>
                          <a:cs typeface="微軟正黑體 Light" pitchFamily="34" charset="-120"/>
                        </a:rPr>
                        <a:t>237858</a:t>
                      </a:r>
                      <a:endParaRPr lang="zh-TW" altLang="en-US" sz="1600" dirty="0">
                        <a:latin typeface="微軟正黑體 Light" pitchFamily="34" charset="-120"/>
                        <a:ea typeface="微軟正黑體 Light" pitchFamily="34" charset="-120"/>
                        <a:cs typeface="微軟正黑體 Light" pitchFamily="34" charset="-120"/>
                      </a:endParaRPr>
                    </a:p>
                  </a:txBody>
                  <a:tcPr/>
                </a:tc>
                <a:tc>
                  <a:txBody>
                    <a:bodyPr/>
                    <a:lstStyle/>
                    <a:p>
                      <a:pPr algn="ctr"/>
                      <a:r>
                        <a:rPr lang="zh-TW" altLang="en-US" sz="1600" dirty="0" smtClean="0">
                          <a:latin typeface="微軟正黑體 Light" pitchFamily="34" charset="-120"/>
                          <a:ea typeface="微軟正黑體 Light" pitchFamily="34" charset="-120"/>
                          <a:cs typeface="微軟正黑體 Light" pitchFamily="34" charset="-120"/>
                        </a:rPr>
                        <a:t>次都會</a:t>
                      </a:r>
                      <a:endParaRPr lang="zh-TW" altLang="en-US" sz="1600" dirty="0">
                        <a:latin typeface="微軟正黑體 Light" pitchFamily="34" charset="-120"/>
                        <a:ea typeface="微軟正黑體 Light" pitchFamily="34" charset="-120"/>
                        <a:cs typeface="微軟正黑體 Light" pitchFamily="34" charset="-120"/>
                      </a:endParaRPr>
                    </a:p>
                  </a:txBody>
                  <a:tcPr/>
                </a:tc>
              </a:tr>
              <a:tr h="370840">
                <a:tc>
                  <a:txBody>
                    <a:bodyPr/>
                    <a:lstStyle/>
                    <a:p>
                      <a:pPr algn="ctr"/>
                      <a:r>
                        <a:rPr lang="zh-TW" altLang="en-US" sz="1600" dirty="0" smtClean="0">
                          <a:latin typeface="微軟正黑體 Light" pitchFamily="34" charset="-120"/>
                          <a:ea typeface="微軟正黑體 Light" pitchFamily="34" charset="-120"/>
                          <a:cs typeface="微軟正黑體 Light" pitchFamily="34" charset="-120"/>
                        </a:rPr>
                        <a:t>樹林區</a:t>
                      </a:r>
                      <a:endParaRPr lang="zh-TW" altLang="en-US" sz="1600" dirty="0">
                        <a:latin typeface="微軟正黑體 Light" pitchFamily="34" charset="-120"/>
                        <a:ea typeface="微軟正黑體 Light" pitchFamily="34" charset="-120"/>
                        <a:cs typeface="微軟正黑體 Light" pitchFamily="34" charset="-120"/>
                      </a:endParaRPr>
                    </a:p>
                  </a:txBody>
                  <a:tcPr/>
                </a:tc>
                <a:tc>
                  <a:txBody>
                    <a:bodyPr/>
                    <a:lstStyle/>
                    <a:p>
                      <a:pPr algn="ctr"/>
                      <a:r>
                        <a:rPr lang="en-US" altLang="zh-TW" sz="1600" dirty="0" smtClean="0">
                          <a:latin typeface="微軟正黑體 Light" pitchFamily="34" charset="-120"/>
                          <a:ea typeface="微軟正黑體 Light" pitchFamily="34" charset="-120"/>
                          <a:cs typeface="微軟正黑體 Light" pitchFamily="34" charset="-120"/>
                        </a:rPr>
                        <a:t>15</a:t>
                      </a:r>
                      <a:endParaRPr lang="zh-TW" altLang="en-US" sz="1600" dirty="0">
                        <a:latin typeface="微軟正黑體 Light" pitchFamily="34" charset="-120"/>
                        <a:ea typeface="微軟正黑體 Light" pitchFamily="34" charset="-120"/>
                        <a:cs typeface="微軟正黑體 Light" pitchFamily="34" charset="-120"/>
                      </a:endParaRPr>
                    </a:p>
                  </a:txBody>
                  <a:tcPr/>
                </a:tc>
                <a:tc>
                  <a:txBody>
                    <a:bodyPr/>
                    <a:lstStyle/>
                    <a:p>
                      <a:pPr algn="ctr"/>
                      <a:r>
                        <a:rPr lang="en-US" altLang="zh-TW" sz="1600" dirty="0" smtClean="0">
                          <a:latin typeface="微軟正黑體 Light" pitchFamily="34" charset="-120"/>
                          <a:ea typeface="微軟正黑體 Light" pitchFamily="34" charset="-120"/>
                          <a:cs typeface="微軟正黑體 Light" pitchFamily="34" charset="-120"/>
                        </a:rPr>
                        <a:t>7.77%</a:t>
                      </a:r>
                      <a:endParaRPr lang="zh-TW" altLang="en-US" sz="1600" dirty="0">
                        <a:latin typeface="微軟正黑體 Light" pitchFamily="34" charset="-120"/>
                        <a:ea typeface="微軟正黑體 Light" pitchFamily="34" charset="-120"/>
                        <a:cs typeface="微軟正黑體 Light" pitchFamily="34" charset="-120"/>
                      </a:endParaRPr>
                    </a:p>
                  </a:txBody>
                  <a:tcPr/>
                </a:tc>
                <a:tc>
                  <a:txBody>
                    <a:bodyPr/>
                    <a:lstStyle/>
                    <a:p>
                      <a:pPr algn="ctr"/>
                      <a:r>
                        <a:rPr lang="en-US" altLang="zh-TW" sz="1600" dirty="0" smtClean="0">
                          <a:latin typeface="微軟正黑體 Light" pitchFamily="34" charset="-120"/>
                          <a:ea typeface="微軟正黑體 Light" pitchFamily="34" charset="-120"/>
                          <a:cs typeface="微軟正黑體 Light" pitchFamily="34" charset="-120"/>
                        </a:rPr>
                        <a:t>184055</a:t>
                      </a:r>
                      <a:endParaRPr lang="zh-TW" altLang="en-US" sz="1600" dirty="0">
                        <a:latin typeface="微軟正黑體 Light" pitchFamily="34" charset="-120"/>
                        <a:ea typeface="微軟正黑體 Light" pitchFamily="34" charset="-120"/>
                        <a:cs typeface="微軟正黑體 Light" pitchFamily="34" charset="-120"/>
                      </a:endParaRPr>
                    </a:p>
                  </a:txBody>
                  <a:tcPr/>
                </a:tc>
                <a:tc>
                  <a:txBody>
                    <a:bodyPr/>
                    <a:lstStyle/>
                    <a:p>
                      <a:pPr algn="ctr"/>
                      <a:r>
                        <a:rPr lang="zh-TW" altLang="en-US" sz="1600" dirty="0" smtClean="0">
                          <a:latin typeface="微軟正黑體 Light" pitchFamily="34" charset="-120"/>
                          <a:ea typeface="微軟正黑體 Light" pitchFamily="34" charset="-120"/>
                          <a:cs typeface="微軟正黑體 Light" pitchFamily="34" charset="-120"/>
                        </a:rPr>
                        <a:t>次都會</a:t>
                      </a:r>
                      <a:endParaRPr lang="zh-TW" altLang="en-US" sz="1600" dirty="0">
                        <a:latin typeface="微軟正黑體 Light" pitchFamily="34" charset="-120"/>
                        <a:ea typeface="微軟正黑體 Light" pitchFamily="34" charset="-120"/>
                        <a:cs typeface="微軟正黑體 Light" pitchFamily="34" charset="-120"/>
                      </a:endParaRPr>
                    </a:p>
                  </a:txBody>
                  <a:tcPr/>
                </a:tc>
              </a:tr>
              <a:tr h="370840">
                <a:tc>
                  <a:txBody>
                    <a:bodyPr/>
                    <a:lstStyle/>
                    <a:p>
                      <a:pPr algn="ctr"/>
                      <a:r>
                        <a:rPr lang="zh-TW" altLang="en-US" sz="1600" dirty="0" smtClean="0">
                          <a:latin typeface="微軟正黑體 Light" pitchFamily="34" charset="-120"/>
                          <a:ea typeface="微軟正黑體 Light" pitchFamily="34" charset="-120"/>
                          <a:cs typeface="微軟正黑體 Light" pitchFamily="34" charset="-120"/>
                        </a:rPr>
                        <a:t>淡水區</a:t>
                      </a:r>
                      <a:endParaRPr lang="zh-TW" altLang="en-US" sz="1600" dirty="0">
                        <a:latin typeface="微軟正黑體 Light" pitchFamily="34" charset="-120"/>
                        <a:ea typeface="微軟正黑體 Light" pitchFamily="34" charset="-120"/>
                        <a:cs typeface="微軟正黑體 Light" pitchFamily="34" charset="-120"/>
                      </a:endParaRPr>
                    </a:p>
                  </a:txBody>
                  <a:tcPr/>
                </a:tc>
                <a:tc>
                  <a:txBody>
                    <a:bodyPr/>
                    <a:lstStyle/>
                    <a:p>
                      <a:pPr algn="ctr"/>
                      <a:r>
                        <a:rPr lang="en-US" altLang="zh-TW" sz="1600" dirty="0" smtClean="0">
                          <a:latin typeface="微軟正黑體 Light" pitchFamily="34" charset="-120"/>
                          <a:ea typeface="微軟正黑體 Light" pitchFamily="34" charset="-120"/>
                          <a:cs typeface="微軟正黑體 Light" pitchFamily="34" charset="-120"/>
                        </a:rPr>
                        <a:t>12</a:t>
                      </a:r>
                      <a:endParaRPr lang="zh-TW" altLang="en-US" sz="1600" dirty="0">
                        <a:latin typeface="微軟正黑體 Light" pitchFamily="34" charset="-120"/>
                        <a:ea typeface="微軟正黑體 Light" pitchFamily="34" charset="-120"/>
                        <a:cs typeface="微軟正黑體 Light" pitchFamily="34" charset="-120"/>
                      </a:endParaRPr>
                    </a:p>
                  </a:txBody>
                  <a:tcPr/>
                </a:tc>
                <a:tc>
                  <a:txBody>
                    <a:bodyPr/>
                    <a:lstStyle/>
                    <a:p>
                      <a:pPr algn="ctr"/>
                      <a:r>
                        <a:rPr lang="en-US" altLang="zh-TW" sz="1600" dirty="0" smtClean="0">
                          <a:latin typeface="微軟正黑體 Light" pitchFamily="34" charset="-120"/>
                          <a:ea typeface="微軟正黑體 Light" pitchFamily="34" charset="-120"/>
                          <a:cs typeface="微軟正黑體 Light" pitchFamily="34" charset="-120"/>
                        </a:rPr>
                        <a:t>6.22%</a:t>
                      </a:r>
                      <a:endParaRPr lang="zh-TW" altLang="en-US" sz="1600" dirty="0">
                        <a:latin typeface="微軟正黑體 Light" pitchFamily="34" charset="-120"/>
                        <a:ea typeface="微軟正黑體 Light" pitchFamily="34" charset="-120"/>
                        <a:cs typeface="微軟正黑體 Light" pitchFamily="34" charset="-120"/>
                      </a:endParaRPr>
                    </a:p>
                  </a:txBody>
                  <a:tcPr/>
                </a:tc>
                <a:tc>
                  <a:txBody>
                    <a:bodyPr/>
                    <a:lstStyle/>
                    <a:p>
                      <a:pPr algn="ctr"/>
                      <a:r>
                        <a:rPr lang="en-US" altLang="zh-TW" sz="1600" dirty="0" smtClean="0">
                          <a:latin typeface="微軟正黑體 Light" pitchFamily="34" charset="-120"/>
                          <a:ea typeface="微軟正黑體 Light" pitchFamily="34" charset="-120"/>
                          <a:cs typeface="微軟正黑體 Light" pitchFamily="34" charset="-120"/>
                        </a:rPr>
                        <a:t>169996</a:t>
                      </a:r>
                      <a:endParaRPr lang="zh-TW" altLang="en-US" sz="1600" dirty="0">
                        <a:latin typeface="微軟正黑體 Light" pitchFamily="34" charset="-120"/>
                        <a:ea typeface="微軟正黑體 Light" pitchFamily="34" charset="-120"/>
                        <a:cs typeface="微軟正黑體 Light" pitchFamily="34" charset="-120"/>
                      </a:endParaRPr>
                    </a:p>
                  </a:txBody>
                  <a:tcPr/>
                </a:tc>
                <a:tc>
                  <a:txBody>
                    <a:bodyPr/>
                    <a:lstStyle/>
                    <a:p>
                      <a:pPr algn="ctr"/>
                      <a:r>
                        <a:rPr lang="zh-TW" altLang="en-US" sz="1600" dirty="0" smtClean="0">
                          <a:latin typeface="微軟正黑體 Light" pitchFamily="34" charset="-120"/>
                          <a:ea typeface="微軟正黑體 Light" pitchFamily="34" charset="-120"/>
                          <a:cs typeface="微軟正黑體 Light" pitchFamily="34" charset="-120"/>
                        </a:rPr>
                        <a:t>次都會</a:t>
                      </a:r>
                      <a:endParaRPr lang="zh-TW" altLang="en-US" sz="1600" dirty="0">
                        <a:latin typeface="微軟正黑體 Light" pitchFamily="34" charset="-120"/>
                        <a:ea typeface="微軟正黑體 Light" pitchFamily="34" charset="-120"/>
                        <a:cs typeface="微軟正黑體 Light" pitchFamily="34" charset="-120"/>
                      </a:endParaRPr>
                    </a:p>
                  </a:txBody>
                  <a:tcPr/>
                </a:tc>
              </a:tr>
              <a:tr h="370840">
                <a:tc>
                  <a:txBody>
                    <a:bodyPr/>
                    <a:lstStyle/>
                    <a:p>
                      <a:pPr algn="ctr"/>
                      <a:r>
                        <a:rPr lang="zh-TW" altLang="en-US" sz="1600" dirty="0" smtClean="0">
                          <a:latin typeface="微軟正黑體 Light" pitchFamily="34" charset="-120"/>
                          <a:ea typeface="微軟正黑體 Light" pitchFamily="34" charset="-120"/>
                          <a:cs typeface="微軟正黑體 Light" pitchFamily="34" charset="-120"/>
                        </a:rPr>
                        <a:t>三峽區</a:t>
                      </a:r>
                      <a:endParaRPr lang="zh-TW" altLang="en-US" sz="1600" dirty="0">
                        <a:latin typeface="微軟正黑體 Light" pitchFamily="34" charset="-120"/>
                        <a:ea typeface="微軟正黑體 Light" pitchFamily="34" charset="-120"/>
                        <a:cs typeface="微軟正黑體 Light" pitchFamily="34" charset="-120"/>
                      </a:endParaRPr>
                    </a:p>
                  </a:txBody>
                  <a:tcPr/>
                </a:tc>
                <a:tc>
                  <a:txBody>
                    <a:bodyPr/>
                    <a:lstStyle/>
                    <a:p>
                      <a:pPr algn="ctr"/>
                      <a:r>
                        <a:rPr lang="en-US" altLang="zh-TW" sz="1600" dirty="0" smtClean="0">
                          <a:latin typeface="微軟正黑體 Light" pitchFamily="34" charset="-120"/>
                          <a:ea typeface="微軟正黑體 Light" pitchFamily="34" charset="-120"/>
                          <a:cs typeface="微軟正黑體 Light" pitchFamily="34" charset="-120"/>
                        </a:rPr>
                        <a:t>7</a:t>
                      </a:r>
                      <a:endParaRPr lang="zh-TW" altLang="en-US" sz="1600" dirty="0">
                        <a:latin typeface="微軟正黑體 Light" pitchFamily="34" charset="-120"/>
                        <a:ea typeface="微軟正黑體 Light" pitchFamily="34" charset="-120"/>
                        <a:cs typeface="微軟正黑體 Light" pitchFamily="34" charset="-120"/>
                      </a:endParaRPr>
                    </a:p>
                  </a:txBody>
                  <a:tcPr/>
                </a:tc>
                <a:tc>
                  <a:txBody>
                    <a:bodyPr/>
                    <a:lstStyle/>
                    <a:p>
                      <a:pPr algn="ctr"/>
                      <a:r>
                        <a:rPr lang="en-US" altLang="zh-TW" sz="1600" dirty="0" smtClean="0">
                          <a:latin typeface="微軟正黑體 Light" pitchFamily="34" charset="-120"/>
                          <a:ea typeface="微軟正黑體 Light" pitchFamily="34" charset="-120"/>
                          <a:cs typeface="微軟正黑體 Light" pitchFamily="34" charset="-120"/>
                        </a:rPr>
                        <a:t>3.63%</a:t>
                      </a:r>
                      <a:endParaRPr lang="zh-TW" altLang="en-US" sz="1600" dirty="0">
                        <a:latin typeface="微軟正黑體 Light" pitchFamily="34" charset="-120"/>
                        <a:ea typeface="微軟正黑體 Light" pitchFamily="34" charset="-120"/>
                        <a:cs typeface="微軟正黑體 Light" pitchFamily="34" charset="-120"/>
                      </a:endParaRPr>
                    </a:p>
                  </a:txBody>
                  <a:tcPr/>
                </a:tc>
                <a:tc>
                  <a:txBody>
                    <a:bodyPr/>
                    <a:lstStyle/>
                    <a:p>
                      <a:pPr algn="ctr"/>
                      <a:r>
                        <a:rPr lang="en-US" altLang="zh-TW" sz="1600" dirty="0" smtClean="0">
                          <a:latin typeface="微軟正黑體 Light" pitchFamily="34" charset="-120"/>
                          <a:ea typeface="微軟正黑體 Light" pitchFamily="34" charset="-120"/>
                          <a:cs typeface="微軟正黑體 Light" pitchFamily="34" charset="-120"/>
                        </a:rPr>
                        <a:t>115049</a:t>
                      </a:r>
                      <a:endParaRPr lang="zh-TW" altLang="en-US" sz="1600" dirty="0">
                        <a:latin typeface="微軟正黑體 Light" pitchFamily="34" charset="-120"/>
                        <a:ea typeface="微軟正黑體 Light" pitchFamily="34" charset="-120"/>
                        <a:cs typeface="微軟正黑體 Light" pitchFamily="34" charset="-120"/>
                      </a:endParaRPr>
                    </a:p>
                  </a:txBody>
                  <a:tcPr/>
                </a:tc>
                <a:tc>
                  <a:txBody>
                    <a:bodyPr/>
                    <a:lstStyle/>
                    <a:p>
                      <a:pPr algn="ctr"/>
                      <a:r>
                        <a:rPr lang="zh-TW" altLang="en-US" sz="1600" dirty="0" smtClean="0">
                          <a:latin typeface="微軟正黑體 Light" pitchFamily="34" charset="-120"/>
                          <a:ea typeface="微軟正黑體 Light" pitchFamily="34" charset="-120"/>
                          <a:cs typeface="微軟正黑體 Light" pitchFamily="34" charset="-120"/>
                        </a:rPr>
                        <a:t>次都會</a:t>
                      </a:r>
                      <a:endParaRPr lang="zh-TW" altLang="en-US" sz="1600" dirty="0">
                        <a:latin typeface="微軟正黑體 Light" pitchFamily="34" charset="-120"/>
                        <a:ea typeface="微軟正黑體 Light" pitchFamily="34" charset="-120"/>
                        <a:cs typeface="微軟正黑體 Light" pitchFamily="34" charset="-120"/>
                      </a:endParaRPr>
                    </a:p>
                  </a:txBody>
                  <a:tcPr/>
                </a:tc>
              </a:tr>
            </a:tbl>
          </a:graphicData>
        </a:graphic>
      </p:graphicFrame>
    </p:spTree>
    <p:extLst>
      <p:ext uri="{BB962C8B-B14F-4D97-AF65-F5344CB8AC3E}">
        <p14:creationId xmlns:p14="http://schemas.microsoft.com/office/powerpoint/2010/main" val="890449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object 2"/>
          <p:cNvSpPr>
            <a:spLocks noChangeArrowheads="1"/>
          </p:cNvSpPr>
          <p:nvPr/>
        </p:nvSpPr>
        <p:spPr bwMode="auto">
          <a:xfrm>
            <a:off x="4637088" y="478631"/>
            <a:ext cx="4506912" cy="6477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zh-TW"/>
          </a:p>
        </p:txBody>
      </p:sp>
      <p:sp>
        <p:nvSpPr>
          <p:cNvPr id="15363" name="object 3"/>
          <p:cNvSpPr>
            <a:spLocks noGrp="1"/>
          </p:cNvSpPr>
          <p:nvPr>
            <p:ph type="title"/>
          </p:nvPr>
        </p:nvSpPr>
        <p:spPr>
          <a:xfrm>
            <a:off x="1799146" y="224715"/>
            <a:ext cx="5473700" cy="507831"/>
          </a:xfrm>
        </p:spPr>
        <p:txBody>
          <a:bodyPr lIns="0" tIns="0" rIns="0" bIns="0">
            <a:spAutoFit/>
          </a:bodyPr>
          <a:lstStyle/>
          <a:p>
            <a:pPr algn="ctr">
              <a:lnSpc>
                <a:spcPct val="100000"/>
              </a:lnSpc>
            </a:pPr>
            <a:r>
              <a:rPr altLang="zh-TW" sz="3300" dirty="0" err="1" smtClean="0">
                <a:solidFill>
                  <a:srgbClr val="000000"/>
                </a:solidFill>
                <a:latin typeface="Microsoft YaHei" pitchFamily="34" charset="-122"/>
                <a:ea typeface="Microsoft YaHei" pitchFamily="34" charset="-122"/>
              </a:rPr>
              <a:t>少子女化加速社會結構的改變</a:t>
            </a:r>
            <a:endParaRPr altLang="zh-TW" sz="3300" dirty="0" smtClean="0">
              <a:latin typeface="Microsoft YaHei" pitchFamily="34" charset="-122"/>
              <a:ea typeface="Microsoft YaHei" pitchFamily="34" charset="-122"/>
            </a:endParaRPr>
          </a:p>
        </p:txBody>
      </p:sp>
      <p:sp>
        <p:nvSpPr>
          <p:cNvPr id="4" name="object 4"/>
          <p:cNvSpPr txBox="1"/>
          <p:nvPr/>
        </p:nvSpPr>
        <p:spPr>
          <a:xfrm>
            <a:off x="4716463" y="4630341"/>
            <a:ext cx="3854450" cy="161583"/>
          </a:xfrm>
          <a:prstGeom prst="rect">
            <a:avLst/>
          </a:prstGeom>
        </p:spPr>
        <p:txBody>
          <a:bodyPr lIns="0" tIns="0" rIns="0" bIns="0">
            <a:spAutoFit/>
          </a:bodyPr>
          <a:lstStyle/>
          <a:p>
            <a:pPr marL="12700">
              <a:defRPr/>
            </a:pPr>
            <a:r>
              <a:rPr sz="1050" dirty="0">
                <a:latin typeface="PMingLiU"/>
                <a:cs typeface="PMingLiU"/>
              </a:rPr>
              <a:t>資料來源：國家發展委員會，中華民國人口推計報告</a:t>
            </a:r>
            <a:r>
              <a:rPr sz="1050" dirty="0">
                <a:latin typeface="Calibri"/>
                <a:cs typeface="Calibri"/>
              </a:rPr>
              <a:t>(103</a:t>
            </a:r>
            <a:r>
              <a:rPr sz="1050" dirty="0">
                <a:latin typeface="PMingLiU"/>
                <a:cs typeface="PMingLiU"/>
              </a:rPr>
              <a:t>至</a:t>
            </a:r>
            <a:r>
              <a:rPr sz="1050" dirty="0">
                <a:latin typeface="Calibri"/>
                <a:cs typeface="Calibri"/>
              </a:rPr>
              <a:t>150</a:t>
            </a:r>
            <a:r>
              <a:rPr sz="1050" dirty="0">
                <a:latin typeface="PMingLiU"/>
                <a:cs typeface="PMingLiU"/>
              </a:rPr>
              <a:t>年</a:t>
            </a:r>
            <a:r>
              <a:rPr sz="1050" dirty="0">
                <a:latin typeface="Calibri"/>
                <a:cs typeface="Calibri"/>
              </a:rPr>
              <a:t>)</a:t>
            </a:r>
            <a:endParaRPr sz="1050">
              <a:latin typeface="Calibri"/>
              <a:cs typeface="Calibri"/>
            </a:endParaRPr>
          </a:p>
        </p:txBody>
      </p:sp>
      <p:sp>
        <p:nvSpPr>
          <p:cNvPr id="15365" name="object 5"/>
          <p:cNvSpPr txBox="1">
            <a:spLocks noChangeArrowheads="1"/>
          </p:cNvSpPr>
          <p:nvPr/>
        </p:nvSpPr>
        <p:spPr bwMode="auto">
          <a:xfrm>
            <a:off x="1079501" y="951310"/>
            <a:ext cx="7343775"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69875" indent="-257175">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zh-TW" sz="1600">
                <a:solidFill>
                  <a:srgbClr val="FF0000"/>
                </a:solidFill>
                <a:latin typeface="Wingdings" pitchFamily="2" charset="2"/>
              </a:rPr>
              <a:t></a:t>
            </a:r>
            <a:r>
              <a:rPr lang="zh-TW" altLang="zh-TW" sz="1600">
                <a:solidFill>
                  <a:srgbClr val="FF0000"/>
                </a:solidFill>
                <a:latin typeface="Times New Roman" pitchFamily="18" charset="0"/>
                <a:cs typeface="Times New Roman" pitchFamily="18" charset="0"/>
              </a:rPr>
              <a:t> </a:t>
            </a:r>
            <a:r>
              <a:rPr lang="zh-TW" altLang="zh-TW" sz="2000">
                <a:solidFill>
                  <a:srgbClr val="FF0000"/>
                </a:solidFill>
                <a:latin typeface="新細明體" pitchFamily="18" charset="-120"/>
              </a:rPr>
              <a:t>少子女化</a:t>
            </a:r>
            <a:r>
              <a:rPr lang="zh-TW" altLang="zh-TW" sz="2000">
                <a:latin typeface="新細明體" pitchFamily="18" charset="-120"/>
              </a:rPr>
              <a:t>：晚婚及經濟、思想改變，</a:t>
            </a:r>
            <a:r>
              <a:rPr lang="zh-TW" altLang="zh-TW" sz="2000">
                <a:solidFill>
                  <a:srgbClr val="FF0000"/>
                </a:solidFill>
                <a:latin typeface="新細明體" pitchFamily="18" charset="-120"/>
              </a:rPr>
              <a:t>育齡婦女生育數</a:t>
            </a:r>
            <a:r>
              <a:rPr lang="zh-TW" altLang="zh-TW" sz="2000">
                <a:latin typeface="新細明體" pitchFamily="18" charset="-120"/>
              </a:rPr>
              <a:t>快速減少，</a:t>
            </a:r>
            <a:r>
              <a:rPr lang="zh-TW" altLang="zh-TW" sz="2000">
                <a:latin typeface="細明體-ExtB" pitchFamily="18" charset="-120"/>
                <a:ea typeface="細明體-ExtB" pitchFamily="18" charset="-120"/>
              </a:rPr>
              <a:t>2014</a:t>
            </a:r>
            <a:r>
              <a:rPr lang="zh-TW" altLang="zh-TW" sz="2000">
                <a:latin typeface="新細明體" pitchFamily="18" charset="-120"/>
              </a:rPr>
              <a:t>年僅</a:t>
            </a:r>
            <a:r>
              <a:rPr lang="zh-TW" altLang="zh-TW" sz="2000">
                <a:solidFill>
                  <a:srgbClr val="FF0000"/>
                </a:solidFill>
                <a:latin typeface="細明體-ExtB" pitchFamily="18" charset="-120"/>
                <a:ea typeface="細明體-ExtB" pitchFamily="18" charset="-120"/>
              </a:rPr>
              <a:t>1.16  </a:t>
            </a:r>
            <a:r>
              <a:rPr lang="zh-TW" altLang="zh-TW" sz="2000">
                <a:solidFill>
                  <a:srgbClr val="FF0000"/>
                </a:solidFill>
                <a:latin typeface="新細明體" pitchFamily="18" charset="-120"/>
              </a:rPr>
              <a:t>人</a:t>
            </a:r>
            <a:r>
              <a:rPr lang="zh-TW" altLang="zh-TW" sz="2000">
                <a:latin typeface="新細明體" pitchFamily="18" charset="-120"/>
              </a:rPr>
              <a:t>。</a:t>
            </a:r>
          </a:p>
          <a:p>
            <a:r>
              <a:rPr lang="zh-TW" altLang="zh-TW" sz="2000">
                <a:solidFill>
                  <a:srgbClr val="FF0000"/>
                </a:solidFill>
                <a:latin typeface="Wingdings" pitchFamily="2" charset="2"/>
              </a:rPr>
              <a:t></a:t>
            </a:r>
            <a:r>
              <a:rPr lang="zh-TW" altLang="zh-TW" sz="2000">
                <a:solidFill>
                  <a:srgbClr val="FF0000"/>
                </a:solidFill>
                <a:latin typeface="Times New Roman" pitchFamily="18" charset="0"/>
                <a:cs typeface="Times New Roman" pitchFamily="18" charset="0"/>
              </a:rPr>
              <a:t> </a:t>
            </a:r>
            <a:r>
              <a:rPr lang="zh-TW" altLang="zh-TW" sz="2000">
                <a:solidFill>
                  <a:srgbClr val="FF0000"/>
                </a:solidFill>
                <a:latin typeface="新細明體" pitchFamily="18" charset="-120"/>
              </a:rPr>
              <a:t>工作年齡人口</a:t>
            </a:r>
            <a:r>
              <a:rPr lang="zh-TW" altLang="zh-TW" sz="2000">
                <a:latin typeface="新細明體" pitchFamily="18" charset="-120"/>
              </a:rPr>
              <a:t>於</a:t>
            </a:r>
            <a:r>
              <a:rPr lang="zh-TW" altLang="zh-TW" sz="2000">
                <a:latin typeface="細明體-ExtB" pitchFamily="18" charset="-120"/>
                <a:ea typeface="細明體-ExtB" pitchFamily="18" charset="-120"/>
              </a:rPr>
              <a:t>2015</a:t>
            </a:r>
            <a:r>
              <a:rPr lang="zh-TW" altLang="zh-TW" sz="2000">
                <a:latin typeface="新細明體" pitchFamily="18" charset="-120"/>
              </a:rPr>
              <a:t>年達高峰後，</a:t>
            </a:r>
            <a:r>
              <a:rPr lang="zh-TW" altLang="zh-TW" sz="2000">
                <a:solidFill>
                  <a:srgbClr val="FF0000"/>
                </a:solidFill>
                <a:latin typeface="新細明體" pitchFamily="18" charset="-120"/>
              </a:rPr>
              <a:t>快速下降。</a:t>
            </a:r>
            <a:endParaRPr lang="zh-TW" altLang="zh-TW" sz="2000">
              <a:latin typeface="新細明體" pitchFamily="18" charset="-120"/>
            </a:endParaRPr>
          </a:p>
          <a:p>
            <a:r>
              <a:rPr lang="zh-TW" altLang="zh-TW" sz="2000">
                <a:solidFill>
                  <a:srgbClr val="FF0000"/>
                </a:solidFill>
                <a:latin typeface="Wingdings" pitchFamily="2" charset="2"/>
              </a:rPr>
              <a:t></a:t>
            </a:r>
            <a:r>
              <a:rPr lang="zh-TW" altLang="zh-TW" sz="2000">
                <a:solidFill>
                  <a:srgbClr val="FF0000"/>
                </a:solidFill>
                <a:latin typeface="Times New Roman" pitchFamily="18" charset="0"/>
                <a:cs typeface="Times New Roman" pitchFamily="18" charset="0"/>
              </a:rPr>
              <a:t> </a:t>
            </a:r>
            <a:r>
              <a:rPr lang="zh-TW" altLang="zh-TW" sz="2000">
                <a:solidFill>
                  <a:srgbClr val="FF0000"/>
                </a:solidFill>
                <a:latin typeface="新細明體" pitchFamily="18" charset="-120"/>
              </a:rPr>
              <a:t>雙重效應</a:t>
            </a:r>
            <a:r>
              <a:rPr lang="zh-TW" altLang="zh-TW" sz="2000">
                <a:latin typeface="新細明體" pitchFamily="18" charset="-120"/>
              </a:rPr>
              <a:t>：加上前述平均餘命增加，整體社會結構快速轉變，</a:t>
            </a:r>
            <a:r>
              <a:rPr lang="zh-TW" altLang="zh-TW" sz="2000">
                <a:solidFill>
                  <a:srgbClr val="FF0000"/>
                </a:solidFill>
                <a:latin typeface="新細明體" pitchFamily="18" charset="-120"/>
              </a:rPr>
              <a:t>家庭負擔沈重</a:t>
            </a:r>
            <a:r>
              <a:rPr lang="zh-TW" altLang="zh-TW" sz="1600">
                <a:latin typeface="新細明體" pitchFamily="18" charset="-120"/>
              </a:rPr>
              <a:t>。</a:t>
            </a:r>
          </a:p>
        </p:txBody>
      </p:sp>
      <p:sp>
        <p:nvSpPr>
          <p:cNvPr id="15366" name="object 6"/>
          <p:cNvSpPr>
            <a:spLocks noChangeArrowheads="1"/>
          </p:cNvSpPr>
          <p:nvPr/>
        </p:nvSpPr>
        <p:spPr bwMode="auto">
          <a:xfrm>
            <a:off x="1088926" y="2615580"/>
            <a:ext cx="7542212" cy="2332434"/>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zh-TW"/>
          </a:p>
        </p:txBody>
      </p:sp>
      <p:sp>
        <p:nvSpPr>
          <p:cNvPr id="15367" name="object 7"/>
          <p:cNvSpPr txBox="1">
            <a:spLocks noChangeArrowheads="1"/>
          </p:cNvSpPr>
          <p:nvPr/>
        </p:nvSpPr>
        <p:spPr bwMode="auto">
          <a:xfrm>
            <a:off x="215071" y="2163420"/>
            <a:ext cx="8712968" cy="1475166"/>
          </a:xfrm>
          <a:prstGeom prst="rect">
            <a:avLst/>
          </a:prstGeom>
          <a:noFill/>
          <a:ln w="9144">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0" tIns="5479" rIns="0" bIns="0">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ts val="50"/>
              </a:spcBef>
            </a:pPr>
            <a:endParaRPr lang="en-US" altLang="zh-TW" sz="2000" dirty="0" smtClean="0">
              <a:latin typeface="Times New Roman" pitchFamily="18" charset="0"/>
              <a:cs typeface="Times New Roman" pitchFamily="18" charset="0"/>
            </a:endParaRPr>
          </a:p>
          <a:p>
            <a:pPr>
              <a:spcBef>
                <a:spcPts val="50"/>
              </a:spcBef>
            </a:pPr>
            <a:endParaRPr lang="en-US" altLang="zh-TW" sz="2000" dirty="0">
              <a:latin typeface="Times New Roman" pitchFamily="18" charset="0"/>
              <a:cs typeface="Times New Roman" pitchFamily="18" charset="0"/>
            </a:endParaRPr>
          </a:p>
          <a:p>
            <a:pPr>
              <a:spcBef>
                <a:spcPts val="50"/>
              </a:spcBef>
            </a:pPr>
            <a:endParaRPr lang="en-US" altLang="zh-TW" sz="2000" dirty="0" smtClean="0">
              <a:latin typeface="Times New Roman" pitchFamily="18" charset="0"/>
              <a:cs typeface="Times New Roman" pitchFamily="18" charset="0"/>
            </a:endParaRPr>
          </a:p>
          <a:p>
            <a:pPr>
              <a:spcBef>
                <a:spcPts val="50"/>
              </a:spcBef>
            </a:pPr>
            <a:endParaRPr lang="zh-TW" altLang="zh-TW" sz="2000" dirty="0">
              <a:latin typeface="Times New Roman" pitchFamily="18" charset="0"/>
              <a:cs typeface="Times New Roman" pitchFamily="18" charset="0"/>
            </a:endParaRPr>
          </a:p>
          <a:p>
            <a:pPr algn="r"/>
            <a:r>
              <a:rPr lang="zh-TW" altLang="zh-TW" sz="1300" b="1" dirty="0">
                <a:latin typeface="Microsoft YaHei" pitchFamily="34" charset="-122"/>
                <a:ea typeface="Microsoft YaHei" pitchFamily="34" charset="-122"/>
              </a:rPr>
              <a:t>總計</a:t>
            </a:r>
            <a:r>
              <a:rPr lang="zh-TW" altLang="zh-TW" sz="1300" b="1" dirty="0">
                <a:latin typeface="Calibri" pitchFamily="34" charset="0"/>
              </a:rPr>
              <a:t>1818</a:t>
            </a:r>
            <a:r>
              <a:rPr lang="zh-TW" altLang="zh-TW" sz="1300" b="1" dirty="0">
                <a:latin typeface="Microsoft YaHei" pitchFamily="34" charset="-122"/>
                <a:ea typeface="Microsoft YaHei" pitchFamily="34" charset="-122"/>
              </a:rPr>
              <a:t>萬人</a:t>
            </a:r>
            <a:endParaRPr lang="zh-TW" altLang="zh-TW" sz="1300" dirty="0">
              <a:latin typeface="Microsoft YaHei" pitchFamily="34" charset="-122"/>
              <a:ea typeface="Microsoft YaHei" pitchFamily="34" charset="-122"/>
            </a:endParaRPr>
          </a:p>
        </p:txBody>
      </p:sp>
      <p:sp>
        <p:nvSpPr>
          <p:cNvPr id="10" name="object 10"/>
          <p:cNvSpPr>
            <a:spLocks noGrp="1"/>
          </p:cNvSpPr>
          <p:nvPr>
            <p:ph type="sldNum" sz="quarter" idx="12"/>
          </p:nvPr>
        </p:nvSpPr>
        <p:spPr>
          <a:xfrm>
            <a:off x="8442325" y="4815236"/>
            <a:ext cx="177800" cy="256480"/>
          </a:xfrm>
        </p:spPr>
        <p:txBody>
          <a:bodyPr lIns="0" tIns="0" rIns="0" bIns="0" rtlCol="0">
            <a:spAutoFit/>
          </a:bodyPr>
          <a:lstStyle/>
          <a:p>
            <a:pPr marL="25400">
              <a:lnSpc>
                <a:spcPts val="1045"/>
              </a:lnSpc>
              <a:defRPr/>
            </a:pPr>
            <a:fld id="{DF754D11-84A2-40E1-8E6F-B2E6419827A9}" type="slidenum">
              <a:rPr spc="-5" dirty="0"/>
              <a:pPr marL="25400">
                <a:lnSpc>
                  <a:spcPts val="1045"/>
                </a:lnSpc>
                <a:defRPr/>
              </a:pPr>
              <a:t>13</a:t>
            </a:fld>
            <a:endParaRPr spc="-5" dirty="0"/>
          </a:p>
        </p:txBody>
      </p:sp>
      <p:sp>
        <p:nvSpPr>
          <p:cNvPr id="15369" name="object 8"/>
          <p:cNvSpPr txBox="1">
            <a:spLocks noChangeArrowheads="1"/>
          </p:cNvSpPr>
          <p:nvPr/>
        </p:nvSpPr>
        <p:spPr bwMode="auto">
          <a:xfrm>
            <a:off x="7308851" y="2396729"/>
            <a:ext cx="1317625" cy="2814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34925" rIns="0" bIns="0">
            <a:spAutoFit/>
          </a:bodyPr>
          <a:lstStyle>
            <a:lvl1pPr marL="92075">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ts val="275"/>
              </a:spcBef>
            </a:pPr>
            <a:r>
              <a:rPr lang="zh-TW" altLang="zh-TW" sz="1600" b="1">
                <a:solidFill>
                  <a:srgbClr val="FF0000"/>
                </a:solidFill>
                <a:latin typeface="Microsoft YaHei" pitchFamily="34" charset="-122"/>
                <a:ea typeface="Microsoft YaHei" pitchFamily="34" charset="-122"/>
              </a:rPr>
              <a:t>減少</a:t>
            </a:r>
            <a:r>
              <a:rPr lang="zh-TW" altLang="zh-TW" sz="1600" b="1">
                <a:solidFill>
                  <a:srgbClr val="FF0000"/>
                </a:solidFill>
                <a:latin typeface="Calibri" pitchFamily="34" charset="0"/>
              </a:rPr>
              <a:t>543</a:t>
            </a:r>
            <a:r>
              <a:rPr lang="zh-TW" altLang="zh-TW" sz="1600" b="1">
                <a:solidFill>
                  <a:srgbClr val="FF0000"/>
                </a:solidFill>
                <a:latin typeface="Microsoft YaHei" pitchFamily="34" charset="-122"/>
                <a:ea typeface="Microsoft YaHei" pitchFamily="34" charset="-122"/>
              </a:rPr>
              <a:t>萬人</a:t>
            </a:r>
            <a:endParaRPr lang="zh-TW" altLang="zh-TW" sz="1600">
              <a:latin typeface="Microsoft YaHei" pitchFamily="34" charset="-122"/>
              <a:ea typeface="Microsoft YaHei" pitchFamily="34" charset="-122"/>
            </a:endParaRPr>
          </a:p>
        </p:txBody>
      </p:sp>
      <p:sp>
        <p:nvSpPr>
          <p:cNvPr id="2" name="文字方塊 1"/>
          <p:cNvSpPr txBox="1"/>
          <p:nvPr/>
        </p:nvSpPr>
        <p:spPr>
          <a:xfrm>
            <a:off x="3177524" y="2649652"/>
            <a:ext cx="1296144" cy="276999"/>
          </a:xfrm>
          <a:prstGeom prst="rect">
            <a:avLst/>
          </a:prstGeom>
          <a:noFill/>
        </p:spPr>
        <p:txBody>
          <a:bodyPr wrap="square" rtlCol="0">
            <a:spAutoFit/>
          </a:bodyPr>
          <a:lstStyle/>
          <a:p>
            <a:r>
              <a:rPr lang="zh-TW" altLang="en-US" sz="1200" b="1" dirty="0" smtClean="0">
                <a:ea typeface="微軟正黑體 Light"/>
              </a:rPr>
              <a:t>   總計</a:t>
            </a:r>
            <a:r>
              <a:rPr lang="en-US" altLang="zh-TW" sz="1200" b="1" dirty="0" smtClean="0">
                <a:ea typeface="微軟正黑體 Light"/>
              </a:rPr>
              <a:t>2361</a:t>
            </a:r>
            <a:r>
              <a:rPr lang="zh-TW" altLang="en-US" sz="1200" b="1" dirty="0" smtClean="0">
                <a:ea typeface="微軟正黑體 Light"/>
              </a:rPr>
              <a:t>萬人</a:t>
            </a:r>
            <a:endParaRPr lang="zh-TW" altLang="en-US" sz="1200" b="1" dirty="0">
              <a:ea typeface="微軟正黑體 Light"/>
            </a:endParaRPr>
          </a:p>
        </p:txBody>
      </p:sp>
    </p:spTree>
    <p:extLst>
      <p:ext uri="{BB962C8B-B14F-4D97-AF65-F5344CB8AC3E}">
        <p14:creationId xmlns:p14="http://schemas.microsoft.com/office/powerpoint/2010/main" val="1207638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object 2"/>
          <p:cNvSpPr>
            <a:spLocks noChangeArrowheads="1"/>
          </p:cNvSpPr>
          <p:nvPr/>
        </p:nvSpPr>
        <p:spPr bwMode="auto">
          <a:xfrm>
            <a:off x="4637088" y="478631"/>
            <a:ext cx="4506912" cy="6477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zh-TW"/>
          </a:p>
        </p:txBody>
      </p:sp>
      <p:sp>
        <p:nvSpPr>
          <p:cNvPr id="14339" name="object 3"/>
          <p:cNvSpPr>
            <a:spLocks noGrp="1"/>
          </p:cNvSpPr>
          <p:nvPr>
            <p:ph type="title"/>
          </p:nvPr>
        </p:nvSpPr>
        <p:spPr>
          <a:xfrm>
            <a:off x="1475656" y="350587"/>
            <a:ext cx="5834782" cy="861774"/>
          </a:xfrm>
        </p:spPr>
        <p:txBody>
          <a:bodyPr wrap="square" lIns="0" tIns="0" rIns="0" bIns="0">
            <a:spAutoFit/>
          </a:bodyPr>
          <a:lstStyle/>
          <a:p>
            <a:pPr algn="ctr">
              <a:lnSpc>
                <a:spcPct val="100000"/>
              </a:lnSpc>
            </a:pPr>
            <a:r>
              <a:rPr altLang="zh-TW" sz="2800" dirty="0" err="1" smtClean="0">
                <a:solidFill>
                  <a:srgbClr val="000000"/>
                </a:solidFill>
                <a:latin typeface="Microsoft YaHei" pitchFamily="34" charset="-122"/>
                <a:ea typeface="Microsoft YaHei" pitchFamily="34" charset="-122"/>
              </a:rPr>
              <a:t>新的時代挑戰</a:t>
            </a:r>
            <a:r>
              <a:rPr altLang="zh-TW" sz="2800" dirty="0" smtClean="0">
                <a:solidFill>
                  <a:srgbClr val="000000"/>
                </a:solidFill>
                <a:latin typeface="Arial" pitchFamily="34" charset="0"/>
                <a:cs typeface="Arial" pitchFamily="34" charset="0"/>
              </a:rPr>
              <a:t>--</a:t>
            </a:r>
            <a:r>
              <a:rPr altLang="zh-TW" sz="2800" dirty="0" smtClean="0">
                <a:latin typeface="Arial" pitchFamily="34" charset="0"/>
                <a:cs typeface="Arial" pitchFamily="34" charset="0"/>
              </a:rPr>
              <a:t/>
            </a:r>
            <a:br>
              <a:rPr altLang="zh-TW" sz="2800" dirty="0" smtClean="0">
                <a:latin typeface="Arial" pitchFamily="34" charset="0"/>
                <a:cs typeface="Arial" pitchFamily="34" charset="0"/>
              </a:rPr>
            </a:br>
            <a:r>
              <a:rPr altLang="zh-TW" sz="2800" dirty="0" err="1" smtClean="0">
                <a:solidFill>
                  <a:srgbClr val="000000"/>
                </a:solidFill>
                <a:latin typeface="Microsoft YaHei" pitchFamily="34" charset="-122"/>
                <a:ea typeface="Microsoft YaHei" pitchFamily="34" charset="-122"/>
              </a:rPr>
              <a:t>我們進入人口快速老化的時代</a:t>
            </a:r>
            <a:endParaRPr altLang="zh-TW" sz="2800" dirty="0" smtClean="0">
              <a:latin typeface="Microsoft YaHei" pitchFamily="34" charset="-122"/>
              <a:ea typeface="Microsoft YaHei" pitchFamily="34" charset="-122"/>
            </a:endParaRPr>
          </a:p>
        </p:txBody>
      </p:sp>
      <p:sp>
        <p:nvSpPr>
          <p:cNvPr id="14340" name="object 4"/>
          <p:cNvSpPr>
            <a:spLocks noChangeArrowheads="1"/>
          </p:cNvSpPr>
          <p:nvPr/>
        </p:nvSpPr>
        <p:spPr bwMode="auto">
          <a:xfrm>
            <a:off x="623889" y="1275160"/>
            <a:ext cx="5172247" cy="3255169"/>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zh-TW"/>
          </a:p>
        </p:txBody>
      </p:sp>
      <p:sp>
        <p:nvSpPr>
          <p:cNvPr id="5" name="object 5"/>
          <p:cNvSpPr txBox="1"/>
          <p:nvPr/>
        </p:nvSpPr>
        <p:spPr>
          <a:xfrm>
            <a:off x="971550" y="4591050"/>
            <a:ext cx="3854450" cy="161583"/>
          </a:xfrm>
          <a:prstGeom prst="rect">
            <a:avLst/>
          </a:prstGeom>
        </p:spPr>
        <p:txBody>
          <a:bodyPr lIns="0" tIns="0" rIns="0" bIns="0">
            <a:spAutoFit/>
          </a:bodyPr>
          <a:lstStyle/>
          <a:p>
            <a:pPr marL="12700">
              <a:defRPr/>
            </a:pPr>
            <a:r>
              <a:rPr sz="1050" dirty="0">
                <a:latin typeface="PMingLiU"/>
                <a:cs typeface="PMingLiU"/>
              </a:rPr>
              <a:t>資料來源：國家發展委員會，中華民國人口推計報告</a:t>
            </a:r>
            <a:r>
              <a:rPr sz="1050" dirty="0">
                <a:latin typeface="Calibri"/>
                <a:cs typeface="Calibri"/>
              </a:rPr>
              <a:t>(103</a:t>
            </a:r>
            <a:r>
              <a:rPr sz="1050" dirty="0">
                <a:latin typeface="PMingLiU"/>
                <a:cs typeface="PMingLiU"/>
              </a:rPr>
              <a:t>至</a:t>
            </a:r>
            <a:r>
              <a:rPr sz="1050" dirty="0">
                <a:latin typeface="Calibri"/>
                <a:cs typeface="Calibri"/>
              </a:rPr>
              <a:t>150</a:t>
            </a:r>
            <a:r>
              <a:rPr sz="1050" dirty="0">
                <a:latin typeface="PMingLiU"/>
                <a:cs typeface="PMingLiU"/>
              </a:rPr>
              <a:t>年</a:t>
            </a:r>
            <a:r>
              <a:rPr sz="1050" dirty="0">
                <a:latin typeface="Calibri"/>
                <a:cs typeface="Calibri"/>
              </a:rPr>
              <a:t>)</a:t>
            </a:r>
            <a:endParaRPr sz="1050">
              <a:latin typeface="Calibri"/>
              <a:cs typeface="Calibri"/>
            </a:endParaRPr>
          </a:p>
        </p:txBody>
      </p:sp>
      <p:sp>
        <p:nvSpPr>
          <p:cNvPr id="7" name="object 7"/>
          <p:cNvSpPr>
            <a:spLocks noGrp="1"/>
          </p:cNvSpPr>
          <p:nvPr>
            <p:ph type="sldNum" sz="quarter" idx="12"/>
          </p:nvPr>
        </p:nvSpPr>
        <p:spPr>
          <a:xfrm>
            <a:off x="8442325" y="4815236"/>
            <a:ext cx="177800" cy="256480"/>
          </a:xfrm>
        </p:spPr>
        <p:txBody>
          <a:bodyPr lIns="0" tIns="0" rIns="0" bIns="0" rtlCol="0">
            <a:spAutoFit/>
          </a:bodyPr>
          <a:lstStyle/>
          <a:p>
            <a:pPr marL="25400">
              <a:lnSpc>
                <a:spcPts val="1045"/>
              </a:lnSpc>
              <a:defRPr/>
            </a:pPr>
            <a:fld id="{B13DC921-4FA3-4925-A8BF-F3AED6CF842D}" type="slidenum">
              <a:rPr spc="-5" dirty="0"/>
              <a:pPr marL="25400">
                <a:lnSpc>
                  <a:spcPts val="1045"/>
                </a:lnSpc>
                <a:defRPr/>
              </a:pPr>
              <a:t>14</a:t>
            </a:fld>
            <a:endParaRPr spc="-5" dirty="0"/>
          </a:p>
        </p:txBody>
      </p:sp>
      <p:sp>
        <p:nvSpPr>
          <p:cNvPr id="14343" name="object 6"/>
          <p:cNvSpPr txBox="1">
            <a:spLocks noChangeArrowheads="1"/>
          </p:cNvSpPr>
          <p:nvPr/>
        </p:nvSpPr>
        <p:spPr bwMode="auto">
          <a:xfrm>
            <a:off x="5867401" y="1284685"/>
            <a:ext cx="3025775" cy="338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69875" indent="-257175">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lang="zh-TW" altLang="zh-TW" sz="2000" dirty="0">
                <a:latin typeface="Wingdings" pitchFamily="2" charset="2"/>
              </a:rPr>
              <a:t></a:t>
            </a:r>
            <a:r>
              <a:rPr lang="zh-TW" altLang="zh-TW" sz="2000" dirty="0">
                <a:latin typeface="Times New Roman" pitchFamily="18" charset="0"/>
                <a:cs typeface="Times New Roman" pitchFamily="18" charset="0"/>
              </a:rPr>
              <a:t> </a:t>
            </a:r>
            <a:r>
              <a:rPr lang="zh-TW" altLang="zh-TW" sz="2000" dirty="0">
                <a:latin typeface="新細明體" pitchFamily="18" charset="-120"/>
              </a:rPr>
              <a:t>醫療技術、環境衛生等  的進步，</a:t>
            </a:r>
            <a:r>
              <a:rPr lang="zh-TW" altLang="zh-TW" sz="2000" dirty="0">
                <a:solidFill>
                  <a:srgbClr val="FF0000"/>
                </a:solidFill>
                <a:latin typeface="新細明體" pitchFamily="18" charset="-120"/>
              </a:rPr>
              <a:t>平均餘命增加</a:t>
            </a:r>
            <a:r>
              <a:rPr lang="zh-TW" altLang="zh-TW" sz="2000" dirty="0">
                <a:latin typeface="新細明體" pitchFamily="18" charset="-120"/>
              </a:rPr>
              <a:t>。</a:t>
            </a:r>
          </a:p>
          <a:p>
            <a:r>
              <a:rPr lang="zh-TW" altLang="zh-TW" sz="2000" dirty="0">
                <a:latin typeface="Wingdings" pitchFamily="2" charset="2"/>
              </a:rPr>
              <a:t></a:t>
            </a:r>
            <a:r>
              <a:rPr lang="zh-TW" altLang="zh-TW" sz="2000" dirty="0">
                <a:latin typeface="Times New Roman" pitchFamily="18" charset="0"/>
                <a:cs typeface="Times New Roman" pitchFamily="18" charset="0"/>
              </a:rPr>
              <a:t> </a:t>
            </a:r>
            <a:r>
              <a:rPr lang="zh-TW" altLang="zh-TW" sz="2000" dirty="0">
                <a:latin typeface="新細明體" pitchFamily="18" charset="-120"/>
              </a:rPr>
              <a:t>民國</a:t>
            </a:r>
            <a:r>
              <a:rPr lang="zh-TW" altLang="zh-TW" sz="2000" dirty="0">
                <a:solidFill>
                  <a:srgbClr val="FF0000"/>
                </a:solidFill>
                <a:latin typeface="細明體-ExtB" pitchFamily="18" charset="-120"/>
                <a:ea typeface="細明體-ExtB" pitchFamily="18" charset="-120"/>
              </a:rPr>
              <a:t>82</a:t>
            </a:r>
            <a:r>
              <a:rPr lang="zh-TW" altLang="zh-TW" sz="2000" dirty="0">
                <a:solidFill>
                  <a:srgbClr val="FF0000"/>
                </a:solidFill>
                <a:latin typeface="新細明體" pitchFamily="18" charset="-120"/>
              </a:rPr>
              <a:t>年</a:t>
            </a:r>
            <a:r>
              <a:rPr lang="zh-TW" altLang="zh-TW" sz="2000" dirty="0">
                <a:latin typeface="新細明體" pitchFamily="18" charset="-120"/>
              </a:rPr>
              <a:t>步入高齡化社會</a:t>
            </a:r>
            <a:r>
              <a:rPr lang="zh-TW" altLang="zh-TW" sz="2000" dirty="0" smtClean="0">
                <a:latin typeface="新細明體" pitchFamily="18" charset="-120"/>
              </a:rPr>
              <a:t>，</a:t>
            </a:r>
            <a:r>
              <a:rPr lang="en-US" altLang="zh-TW" sz="2000" dirty="0" smtClean="0">
                <a:solidFill>
                  <a:srgbClr val="FF0000"/>
                </a:solidFill>
                <a:latin typeface="細明體-ExtB" pitchFamily="18" charset="-120"/>
                <a:ea typeface="細明體-ExtB" pitchFamily="18" charset="-120"/>
              </a:rPr>
              <a:t>2015</a:t>
            </a:r>
            <a:r>
              <a:rPr lang="zh-TW" altLang="zh-TW" sz="2000" dirty="0" smtClean="0">
                <a:latin typeface="新細明體" pitchFamily="18" charset="-120"/>
              </a:rPr>
              <a:t>年</a:t>
            </a:r>
            <a:r>
              <a:rPr lang="zh-TW" altLang="zh-TW" sz="2000" dirty="0" smtClean="0">
                <a:latin typeface="細明體-ExtB" pitchFamily="18" charset="-120"/>
                <a:ea typeface="細明體-ExtB" pitchFamily="18" charset="-120"/>
              </a:rPr>
              <a:t>5</a:t>
            </a:r>
            <a:r>
              <a:rPr lang="zh-TW" altLang="zh-TW" sz="2000" dirty="0" smtClean="0">
                <a:latin typeface="新細明體" pitchFamily="18" charset="-120"/>
              </a:rPr>
              <a:t>月</a:t>
            </a:r>
            <a:r>
              <a:rPr lang="zh-TW" altLang="zh-TW" sz="2000" dirty="0">
                <a:solidFill>
                  <a:srgbClr val="FF0000"/>
                </a:solidFill>
                <a:latin typeface="細明體-ExtB" pitchFamily="18" charset="-120"/>
                <a:ea typeface="細明體-ExtB" pitchFamily="18" charset="-120"/>
              </a:rPr>
              <a:t>65</a:t>
            </a:r>
            <a:r>
              <a:rPr lang="zh-TW" altLang="zh-TW" sz="2000" dirty="0">
                <a:solidFill>
                  <a:srgbClr val="FF0000"/>
                </a:solidFill>
                <a:latin typeface="新細明體" pitchFamily="18" charset="-120"/>
              </a:rPr>
              <a:t>歲以上人口達</a:t>
            </a:r>
            <a:r>
              <a:rPr lang="zh-TW" altLang="zh-TW" sz="2000" dirty="0" smtClean="0">
                <a:solidFill>
                  <a:srgbClr val="FF0000"/>
                </a:solidFill>
                <a:latin typeface="細明體-ExtB" pitchFamily="18" charset="-120"/>
                <a:ea typeface="細明體-ExtB" pitchFamily="18" charset="-120"/>
              </a:rPr>
              <a:t>2</a:t>
            </a:r>
            <a:r>
              <a:rPr lang="en-US" altLang="zh-TW" sz="2000" dirty="0" smtClean="0">
                <a:solidFill>
                  <a:srgbClr val="FF0000"/>
                </a:solidFill>
                <a:latin typeface="細明體-ExtB" pitchFamily="18" charset="-120"/>
                <a:ea typeface="細明體-ExtB" pitchFamily="18" charset="-120"/>
              </a:rPr>
              <a:t>9</a:t>
            </a:r>
            <a:r>
              <a:rPr lang="zh-TW" altLang="zh-TW" sz="2000" dirty="0" smtClean="0">
                <a:solidFill>
                  <a:srgbClr val="FF0000"/>
                </a:solidFill>
                <a:latin typeface="細明體-ExtB" pitchFamily="18" charset="-120"/>
                <a:ea typeface="細明體-ExtB" pitchFamily="18" charset="-120"/>
              </a:rPr>
              <a:t>6</a:t>
            </a:r>
            <a:r>
              <a:rPr lang="zh-TW" altLang="zh-TW" sz="2000" dirty="0">
                <a:solidFill>
                  <a:srgbClr val="FF0000"/>
                </a:solidFill>
                <a:latin typeface="新細明體" pitchFamily="18" charset="-120"/>
              </a:rPr>
              <a:t>萬人</a:t>
            </a:r>
            <a:r>
              <a:rPr lang="zh-TW" altLang="zh-TW" sz="2000" dirty="0">
                <a:latin typeface="細明體-ExtB" pitchFamily="18" charset="-120"/>
                <a:ea typeface="細明體-ExtB" pitchFamily="18" charset="-120"/>
              </a:rPr>
              <a:t>(</a:t>
            </a:r>
            <a:r>
              <a:rPr lang="zh-TW" altLang="zh-TW" sz="2000" dirty="0">
                <a:latin typeface="新細明體" pitchFamily="18" charset="-120"/>
              </a:rPr>
              <a:t>占總人  口</a:t>
            </a:r>
            <a:r>
              <a:rPr lang="zh-TW" altLang="zh-TW" sz="2000" dirty="0">
                <a:latin typeface="細明體-ExtB" pitchFamily="18" charset="-120"/>
                <a:ea typeface="細明體-ExtB" pitchFamily="18" charset="-120"/>
              </a:rPr>
              <a:t>12.21</a:t>
            </a:r>
            <a:r>
              <a:rPr lang="zh-TW" altLang="zh-TW" sz="2000" dirty="0">
                <a:latin typeface="新細明體" pitchFamily="18" charset="-120"/>
              </a:rPr>
              <a:t>％</a:t>
            </a:r>
            <a:r>
              <a:rPr lang="zh-TW" altLang="zh-TW" sz="2000" dirty="0">
                <a:latin typeface="細明體-ExtB" pitchFamily="18" charset="-120"/>
                <a:ea typeface="細明體-ExtB" pitchFamily="18" charset="-120"/>
              </a:rPr>
              <a:t>)</a:t>
            </a:r>
            <a:r>
              <a:rPr lang="zh-TW" altLang="zh-TW" sz="2000" dirty="0">
                <a:latin typeface="新細明體" pitchFamily="18" charset="-120"/>
              </a:rPr>
              <a:t>，將</a:t>
            </a:r>
            <a:r>
              <a:rPr lang="zh-TW" altLang="zh-TW" sz="2000" dirty="0" smtClean="0">
                <a:latin typeface="新細明體" pitchFamily="18" charset="-120"/>
              </a:rPr>
              <a:t>於</a:t>
            </a:r>
            <a:r>
              <a:rPr lang="en-US" altLang="zh-TW" sz="2000" dirty="0" smtClean="0">
                <a:solidFill>
                  <a:srgbClr val="FF0000"/>
                </a:solidFill>
                <a:latin typeface="細明體-ExtB" pitchFamily="18" charset="-120"/>
                <a:ea typeface="細明體-ExtB" pitchFamily="18" charset="-120"/>
              </a:rPr>
              <a:t>2018</a:t>
            </a:r>
            <a:r>
              <a:rPr lang="zh-TW" altLang="zh-TW" sz="2000" dirty="0" smtClean="0">
                <a:solidFill>
                  <a:srgbClr val="FF0000"/>
                </a:solidFill>
                <a:latin typeface="新細明體" pitchFamily="18" charset="-120"/>
              </a:rPr>
              <a:t>年</a:t>
            </a:r>
            <a:r>
              <a:rPr lang="zh-TW" altLang="zh-TW" sz="2000" dirty="0">
                <a:latin typeface="新細明體" pitchFamily="18" charset="-120"/>
              </a:rPr>
              <a:t>邁入</a:t>
            </a:r>
            <a:r>
              <a:rPr lang="zh-TW" altLang="zh-TW" sz="2000" dirty="0">
                <a:solidFill>
                  <a:srgbClr val="FF0000"/>
                </a:solidFill>
                <a:latin typeface="新細明體" pitchFamily="18" charset="-120"/>
              </a:rPr>
              <a:t>高齡</a:t>
            </a:r>
            <a:r>
              <a:rPr lang="zh-TW" altLang="zh-TW" sz="2000" dirty="0" smtClean="0">
                <a:solidFill>
                  <a:srgbClr val="FF0000"/>
                </a:solidFill>
                <a:latin typeface="新細明體" pitchFamily="18" charset="-120"/>
              </a:rPr>
              <a:t>社會</a:t>
            </a:r>
            <a:r>
              <a:rPr lang="en-US" altLang="zh-TW" sz="2000" dirty="0" smtClean="0">
                <a:latin typeface="新細明體" pitchFamily="18" charset="-120"/>
              </a:rPr>
              <a:t>〈14%〉</a:t>
            </a:r>
            <a:r>
              <a:rPr lang="zh-TW" altLang="zh-TW" sz="2000" dirty="0" smtClean="0">
                <a:latin typeface="新細明體" pitchFamily="18" charset="-120"/>
              </a:rPr>
              <a:t>，</a:t>
            </a:r>
            <a:r>
              <a:rPr lang="en-US" altLang="zh-TW" sz="2000" dirty="0" smtClean="0">
                <a:solidFill>
                  <a:srgbClr val="FF0000"/>
                </a:solidFill>
                <a:latin typeface="細明體-ExtB" pitchFamily="18" charset="-120"/>
                <a:ea typeface="細明體-ExtB" pitchFamily="18" charset="-120"/>
              </a:rPr>
              <a:t>2025</a:t>
            </a:r>
            <a:r>
              <a:rPr lang="zh-TW" altLang="zh-TW" sz="2000" dirty="0" smtClean="0">
                <a:solidFill>
                  <a:srgbClr val="FF0000"/>
                </a:solidFill>
                <a:latin typeface="新細明體" pitchFamily="18" charset="-120"/>
              </a:rPr>
              <a:t>年</a:t>
            </a:r>
            <a:r>
              <a:rPr lang="zh-TW" altLang="zh-TW" sz="2000" dirty="0">
                <a:latin typeface="新細明體" pitchFamily="18" charset="-120"/>
              </a:rPr>
              <a:t>邁入超高齡</a:t>
            </a:r>
            <a:r>
              <a:rPr lang="zh-TW" altLang="zh-TW" sz="2000" dirty="0" smtClean="0">
                <a:latin typeface="新細明體" pitchFamily="18" charset="-120"/>
              </a:rPr>
              <a:t>社會</a:t>
            </a:r>
            <a:r>
              <a:rPr lang="en-US" altLang="zh-TW" sz="2000" dirty="0" smtClean="0">
                <a:solidFill>
                  <a:srgbClr val="FF0000"/>
                </a:solidFill>
                <a:latin typeface="新細明體" pitchFamily="18" charset="-120"/>
              </a:rPr>
              <a:t>20%</a:t>
            </a:r>
            <a:r>
              <a:rPr lang="zh-TW" altLang="zh-TW" sz="2000" dirty="0" smtClean="0">
                <a:latin typeface="新細明體" pitchFamily="18" charset="-120"/>
              </a:rPr>
              <a:t>。</a:t>
            </a:r>
            <a:endParaRPr lang="en-US" altLang="zh-TW" sz="2000" dirty="0">
              <a:latin typeface="新細明體" pitchFamily="18" charset="-120"/>
            </a:endParaRPr>
          </a:p>
          <a:p>
            <a:r>
              <a:rPr lang="zh-TW" altLang="en-US" sz="2000" dirty="0">
                <a:solidFill>
                  <a:srgbClr val="FF0000"/>
                </a:solidFill>
                <a:latin typeface="新細明體" pitchFamily="18" charset="-120"/>
                <a:ea typeface="細明體-ExtB" pitchFamily="18" charset="-120"/>
              </a:rPr>
              <a:t>   </a:t>
            </a:r>
            <a:r>
              <a:rPr lang="en-US" altLang="zh-TW" sz="2000" dirty="0" smtClean="0">
                <a:solidFill>
                  <a:srgbClr val="FF0000"/>
                </a:solidFill>
                <a:latin typeface="細明體-ExtB" pitchFamily="18" charset="-120"/>
                <a:ea typeface="細明體-ExtB" pitchFamily="18" charset="-120"/>
              </a:rPr>
              <a:t>2060</a:t>
            </a:r>
            <a:r>
              <a:rPr lang="zh-TW" altLang="zh-TW" sz="2000" dirty="0" smtClean="0">
                <a:latin typeface="新細明體" pitchFamily="18" charset="-120"/>
              </a:rPr>
              <a:t>年</a:t>
            </a:r>
            <a:r>
              <a:rPr lang="zh-TW" altLang="zh-TW" sz="2000" dirty="0">
                <a:latin typeface="細明體-ExtB" pitchFamily="18" charset="-120"/>
                <a:ea typeface="細明體-ExtB" pitchFamily="18" charset="-120"/>
              </a:rPr>
              <a:t>65</a:t>
            </a:r>
            <a:r>
              <a:rPr lang="zh-TW" altLang="zh-TW" sz="2000" dirty="0">
                <a:latin typeface="新細明體" pitchFamily="18" charset="-120"/>
              </a:rPr>
              <a:t>歲以上人口</a:t>
            </a:r>
            <a:r>
              <a:rPr lang="zh-TW" altLang="zh-TW" sz="2000" dirty="0" smtClean="0">
                <a:latin typeface="新細明體" pitchFamily="18" charset="-120"/>
              </a:rPr>
              <a:t>占 </a:t>
            </a:r>
            <a:r>
              <a:rPr lang="zh-TW" altLang="zh-TW" sz="2000" dirty="0">
                <a:latin typeface="新細明體" pitchFamily="18" charset="-120"/>
              </a:rPr>
              <a:t>總人口</a:t>
            </a:r>
            <a:r>
              <a:rPr lang="zh-TW" altLang="zh-TW" sz="2000" dirty="0">
                <a:solidFill>
                  <a:srgbClr val="FF0000"/>
                </a:solidFill>
                <a:latin typeface="細明體-ExtB" pitchFamily="18" charset="-120"/>
                <a:ea typeface="細明體-ExtB" pitchFamily="18" charset="-120"/>
              </a:rPr>
              <a:t>41</a:t>
            </a:r>
            <a:r>
              <a:rPr lang="zh-TW" altLang="zh-TW" sz="2000" dirty="0">
                <a:solidFill>
                  <a:srgbClr val="FF0000"/>
                </a:solidFill>
                <a:latin typeface="新細明體" pitchFamily="18" charset="-120"/>
              </a:rPr>
              <a:t>％</a:t>
            </a:r>
            <a:endParaRPr lang="zh-TW" altLang="zh-TW" sz="2000" dirty="0">
              <a:latin typeface="新細明體" pitchFamily="18" charset="-120"/>
            </a:endParaRPr>
          </a:p>
        </p:txBody>
      </p:sp>
    </p:spTree>
    <p:extLst>
      <p:ext uri="{BB962C8B-B14F-4D97-AF65-F5344CB8AC3E}">
        <p14:creationId xmlns:p14="http://schemas.microsoft.com/office/powerpoint/2010/main" val="2946184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屋齡統計.png"/>
          <p:cNvPicPr>
            <a:picLocks noChangeAspect="1"/>
          </p:cNvPicPr>
          <p:nvPr/>
        </p:nvPicPr>
        <p:blipFill>
          <a:blip r:embed="rId2" cstate="print"/>
          <a:srcRect l="4424" t="9401" r="4438" b="11802"/>
          <a:stretch>
            <a:fillRect/>
          </a:stretch>
        </p:blipFill>
        <p:spPr>
          <a:xfrm>
            <a:off x="340386" y="627534"/>
            <a:ext cx="8264062" cy="4515966"/>
          </a:xfrm>
          <a:prstGeom prst="rect">
            <a:avLst/>
          </a:prstGeom>
        </p:spPr>
      </p:pic>
      <p:sp>
        <p:nvSpPr>
          <p:cNvPr id="4" name="標題 1"/>
          <p:cNvSpPr>
            <a:spLocks noGrp="1"/>
          </p:cNvSpPr>
          <p:nvPr>
            <p:ph type="title"/>
          </p:nvPr>
        </p:nvSpPr>
        <p:spPr>
          <a:xfrm>
            <a:off x="457200" y="61962"/>
            <a:ext cx="8229600" cy="709588"/>
          </a:xfrm>
        </p:spPr>
        <p:txBody>
          <a:bodyPr>
            <a:normAutofit/>
          </a:bodyPr>
          <a:lstStyle/>
          <a:p>
            <a:r>
              <a:rPr lang="zh-TW" altLang="en-US" sz="3600" dirty="0" smtClean="0">
                <a:latin typeface="微軟正黑體 Light" pitchFamily="34" charset="-120"/>
                <a:ea typeface="微軟正黑體 Light" pitchFamily="34" charset="-120"/>
                <a:cs typeface="微軟正黑體 Light" pitchFamily="34" charset="-120"/>
              </a:rPr>
              <a:t>城市更新－住宅結構屋齡統計</a:t>
            </a:r>
            <a:endParaRPr lang="zh-TW" altLang="en-US" sz="3600" dirty="0">
              <a:latin typeface="微軟正黑體 Light" pitchFamily="34" charset="-120"/>
              <a:ea typeface="微軟正黑體 Light" pitchFamily="34" charset="-120"/>
              <a:cs typeface="微軟正黑體 Light" pitchFamily="34" charset="-120"/>
            </a:endParaRPr>
          </a:p>
        </p:txBody>
      </p:sp>
      <p:sp>
        <p:nvSpPr>
          <p:cNvPr id="10" name="矩形 9"/>
          <p:cNvSpPr/>
          <p:nvPr/>
        </p:nvSpPr>
        <p:spPr>
          <a:xfrm>
            <a:off x="539552" y="1635646"/>
            <a:ext cx="7920880" cy="936104"/>
          </a:xfrm>
          <a:prstGeom prst="rect">
            <a:avLst/>
          </a:prstGeom>
          <a:solidFill>
            <a:srgbClr val="00B05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539552" y="4299943"/>
            <a:ext cx="7920880" cy="504056"/>
          </a:xfrm>
          <a:prstGeom prst="rect">
            <a:avLst/>
          </a:prstGeom>
          <a:solidFill>
            <a:srgbClr val="00B05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內容版面配置區 2"/>
          <p:cNvSpPr>
            <a:spLocks noGrp="1"/>
          </p:cNvSpPr>
          <p:nvPr>
            <p:ph idx="1"/>
          </p:nvPr>
        </p:nvSpPr>
        <p:spPr>
          <a:xfrm>
            <a:off x="4823520" y="2715766"/>
            <a:ext cx="4320480" cy="1368152"/>
          </a:xfrm>
          <a:solidFill>
            <a:schemeClr val="bg1">
              <a:lumMod val="95000"/>
            </a:schemeClr>
          </a:solidFill>
        </p:spPr>
        <p:txBody>
          <a:bodyPr>
            <a:normAutofit/>
          </a:bodyPr>
          <a:lstStyle/>
          <a:p>
            <a:r>
              <a:rPr lang="zh-TW" altLang="en-US" sz="1800" dirty="0" smtClean="0">
                <a:latin typeface="微軟正黑體 Light" pitchFamily="34" charset="-120"/>
                <a:ea typeface="微軟正黑體 Light" pitchFamily="34" charset="-120"/>
                <a:cs typeface="微軟正黑體 Light" pitchFamily="34" charset="-120"/>
              </a:rPr>
              <a:t>桃園市、新竹市</a:t>
            </a:r>
            <a:endParaRPr lang="en-US" altLang="zh-TW" sz="1800" dirty="0" smtClean="0">
              <a:latin typeface="微軟正黑體 Light" pitchFamily="34" charset="-120"/>
              <a:ea typeface="微軟正黑體 Light" pitchFamily="34" charset="-120"/>
              <a:cs typeface="微軟正黑體 Light" pitchFamily="34" charset="-120"/>
            </a:endParaRPr>
          </a:p>
          <a:p>
            <a:r>
              <a:rPr lang="zh-TW" altLang="en-US" sz="1800" dirty="0" smtClean="0">
                <a:latin typeface="微軟正黑體 Light" pitchFamily="34" charset="-120"/>
                <a:ea typeface="微軟正黑體 Light" pitchFamily="34" charset="-120"/>
                <a:cs typeface="微軟正黑體 Light" pitchFamily="34" charset="-120"/>
              </a:rPr>
              <a:t>平均屋齡低於全國五年，年輕城市</a:t>
            </a:r>
            <a:endParaRPr lang="en-US" altLang="zh-TW" sz="1800" dirty="0" smtClean="0">
              <a:latin typeface="微軟正黑體 Light" pitchFamily="34" charset="-120"/>
              <a:ea typeface="微軟正黑體 Light" pitchFamily="34" charset="-120"/>
              <a:cs typeface="微軟正黑體 Light" pitchFamily="34" charset="-120"/>
            </a:endParaRPr>
          </a:p>
          <a:p>
            <a:r>
              <a:rPr lang="zh-TW" altLang="en-US" sz="1800" dirty="0" smtClean="0">
                <a:latin typeface="微軟正黑體 Light" pitchFamily="34" charset="-120"/>
                <a:ea typeface="微軟正黑體 Light" pitchFamily="34" charset="-120"/>
                <a:cs typeface="微軟正黑體 Light" pitchFamily="34" charset="-120"/>
              </a:rPr>
              <a:t>臺北市、台南市、嘉義市、高雄市</a:t>
            </a:r>
            <a:endParaRPr lang="en-US" altLang="zh-TW" sz="1800" dirty="0" smtClean="0">
              <a:latin typeface="微軟正黑體 Light" pitchFamily="34" charset="-120"/>
              <a:ea typeface="微軟正黑體 Light" pitchFamily="34" charset="-120"/>
              <a:cs typeface="微軟正黑體 Light" pitchFamily="34" charset="-120"/>
            </a:endParaRPr>
          </a:p>
          <a:p>
            <a:r>
              <a:rPr lang="zh-TW" altLang="en-US" sz="1800" dirty="0" smtClean="0">
                <a:latin typeface="微軟正黑體 Light" pitchFamily="34" charset="-120"/>
                <a:ea typeface="微軟正黑體 Light" pitchFamily="34" charset="-120"/>
                <a:cs typeface="微軟正黑體 Light" pitchFamily="34" charset="-120"/>
              </a:rPr>
              <a:t>平均屋齡高於全國，亟待更新</a:t>
            </a:r>
            <a:endParaRPr lang="en-US" altLang="zh-TW" sz="1800" dirty="0" smtClean="0">
              <a:latin typeface="微軟正黑體 Light" pitchFamily="34" charset="-120"/>
              <a:ea typeface="微軟正黑體 Light" pitchFamily="34" charset="-120"/>
              <a:cs typeface="微軟正黑體 Light" pitchFamily="34" charset="-120"/>
            </a:endParaRPr>
          </a:p>
        </p:txBody>
      </p:sp>
    </p:spTree>
    <p:extLst>
      <p:ext uri="{BB962C8B-B14F-4D97-AF65-F5344CB8AC3E}">
        <p14:creationId xmlns:p14="http://schemas.microsoft.com/office/powerpoint/2010/main" val="46218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843558"/>
            <a:ext cx="3419872" cy="3672408"/>
          </a:xfrm>
          <a:prstGeom prst="rect">
            <a:avLst/>
          </a:prstGeom>
          <a:solidFill>
            <a:srgbClr val="FFFF99"/>
          </a:solid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內容版面配置區 4" descr="住宅空間材料統計.png"/>
          <p:cNvPicPr>
            <a:picLocks noGrp="1" noChangeAspect="1"/>
          </p:cNvPicPr>
          <p:nvPr>
            <p:ph idx="1"/>
          </p:nvPr>
        </p:nvPicPr>
        <p:blipFill>
          <a:blip r:embed="rId2" cstate="print"/>
          <a:srcRect t="12201" b="5201"/>
          <a:stretch>
            <a:fillRect/>
          </a:stretch>
        </p:blipFill>
        <p:spPr>
          <a:xfrm>
            <a:off x="3481159" y="627534"/>
            <a:ext cx="5662842" cy="4515966"/>
          </a:xfrm>
        </p:spPr>
      </p:pic>
      <p:sp>
        <p:nvSpPr>
          <p:cNvPr id="4" name="標題 1"/>
          <p:cNvSpPr>
            <a:spLocks noGrp="1"/>
          </p:cNvSpPr>
          <p:nvPr>
            <p:ph type="title"/>
          </p:nvPr>
        </p:nvSpPr>
        <p:spPr>
          <a:xfrm>
            <a:off x="457200" y="61962"/>
            <a:ext cx="8229600" cy="709588"/>
          </a:xfrm>
        </p:spPr>
        <p:txBody>
          <a:bodyPr>
            <a:normAutofit/>
          </a:bodyPr>
          <a:lstStyle/>
          <a:p>
            <a:r>
              <a:rPr lang="zh-TW" altLang="en-US" sz="3600" dirty="0" smtClean="0">
                <a:latin typeface="微軟正黑體 Light" pitchFamily="34" charset="-120"/>
                <a:ea typeface="微軟正黑體 Light" pitchFamily="34" charset="-120"/>
                <a:cs typeface="微軟正黑體 Light" pitchFamily="34" charset="-120"/>
              </a:rPr>
              <a:t>生活空間與防災－住宅空間尺度、材料</a:t>
            </a:r>
            <a:endParaRPr lang="zh-TW" altLang="en-US" sz="3600" dirty="0">
              <a:latin typeface="微軟正黑體 Light" pitchFamily="34" charset="-120"/>
              <a:ea typeface="微軟正黑體 Light" pitchFamily="34" charset="-120"/>
              <a:cs typeface="微軟正黑體 Light" pitchFamily="34" charset="-120"/>
            </a:endParaRPr>
          </a:p>
        </p:txBody>
      </p:sp>
      <p:sp>
        <p:nvSpPr>
          <p:cNvPr id="6" name="內容版面配置區 2"/>
          <p:cNvSpPr txBox="1">
            <a:spLocks/>
          </p:cNvSpPr>
          <p:nvPr/>
        </p:nvSpPr>
        <p:spPr>
          <a:xfrm>
            <a:off x="457200" y="987574"/>
            <a:ext cx="3250704" cy="3600400"/>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zh-TW" altLang="en-US" sz="2400" dirty="0" smtClean="0">
                <a:latin typeface="微軟正黑體 Light" pitchFamily="34" charset="-120"/>
                <a:ea typeface="微軟正黑體 Light" pitchFamily="34" charset="-120"/>
                <a:cs typeface="微軟正黑體 Light" pitchFamily="34" charset="-120"/>
              </a:rPr>
              <a:t>都會住宅面積</a:t>
            </a:r>
            <a:endParaRPr kumimoji="0" lang="en-US" altLang="zh-TW" sz="2400" b="0" i="0" u="none" strike="noStrike" kern="1200" cap="none" spc="0" normalizeH="0" baseline="0" noProof="0" dirty="0" smtClean="0">
              <a:ln>
                <a:noFill/>
              </a:ln>
              <a:solidFill>
                <a:schemeClr val="tx1"/>
              </a:solidFill>
              <a:effectLst/>
              <a:uLnTx/>
              <a:uFillTx/>
              <a:latin typeface="微軟正黑體 Light" pitchFamily="34" charset="-120"/>
              <a:ea typeface="微軟正黑體 Light" pitchFamily="34" charset="-120"/>
              <a:cs typeface="微軟正黑體 Light" pitchFamily="34" charset="-12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zh-TW" altLang="en-US" dirty="0" smtClean="0">
                <a:latin typeface="微軟正黑體 Light" pitchFamily="34" charset="-120"/>
                <a:ea typeface="微軟正黑體 Light" pitchFamily="34" charset="-120"/>
                <a:cs typeface="微軟正黑體 Light" pitchFamily="34" charset="-120"/>
              </a:rPr>
              <a:t>都會區＜鄉村區</a:t>
            </a:r>
            <a:endParaRPr kumimoji="0" lang="en-US" altLang="zh-TW" sz="1800" b="0" i="0" u="none" strike="noStrike" kern="1200" cap="none" spc="0" normalizeH="0" baseline="0" noProof="0" dirty="0" smtClean="0">
              <a:ln>
                <a:noFill/>
              </a:ln>
              <a:solidFill>
                <a:schemeClr val="tx1"/>
              </a:solidFill>
              <a:effectLst/>
              <a:uLnTx/>
              <a:uFillTx/>
              <a:latin typeface="微軟正黑體 Light" pitchFamily="34" charset="-120"/>
              <a:ea typeface="微軟正黑體 Light" pitchFamily="34" charset="-120"/>
              <a:cs typeface="微軟正黑體 Light" pitchFamily="34" charset="-12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zh-TW" altLang="en-US" noProof="0" dirty="0" smtClean="0">
                <a:latin typeface="微軟正黑體 Light" pitchFamily="34" charset="-120"/>
                <a:ea typeface="微軟正黑體 Light" pitchFamily="34" charset="-120"/>
                <a:cs typeface="微軟正黑體 Light" pitchFamily="34" charset="-120"/>
              </a:rPr>
              <a:t>北部地區＜非北部地區</a:t>
            </a:r>
            <a:endParaRPr lang="en-US" altLang="zh-TW" dirty="0" smtClean="0">
              <a:latin typeface="微軟正黑體 Light" pitchFamily="34" charset="-120"/>
              <a:ea typeface="微軟正黑體 Light" pitchFamily="34" charset="-120"/>
              <a:cs typeface="微軟正黑體 Light" pitchFamily="34" charset="-12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TW" altLang="en-US" sz="1800" b="0" i="0" u="none" strike="noStrike" kern="1200" cap="none" spc="0" normalizeH="0" baseline="0" noProof="0" dirty="0" smtClean="0">
                <a:ln>
                  <a:noFill/>
                </a:ln>
                <a:solidFill>
                  <a:schemeClr val="tx1"/>
                </a:solidFill>
                <a:effectLst/>
                <a:uLnTx/>
                <a:uFillTx/>
                <a:latin typeface="微軟正黑體 Light" pitchFamily="34" charset="-120"/>
                <a:ea typeface="微軟正黑體 Light" pitchFamily="34" charset="-120"/>
                <a:cs typeface="微軟正黑體 Light" pitchFamily="34" charset="-120"/>
              </a:rPr>
              <a:t>衍生生活空間不足問題</a:t>
            </a:r>
            <a:endParaRPr kumimoji="0" lang="en-US" altLang="zh-TW" sz="1800" b="0" i="0" u="none" strike="noStrike" kern="1200" cap="none" spc="0" normalizeH="0" baseline="0" noProof="0" dirty="0" smtClean="0">
              <a:ln>
                <a:noFill/>
              </a:ln>
              <a:solidFill>
                <a:schemeClr val="tx1"/>
              </a:solidFill>
              <a:effectLst/>
              <a:uLnTx/>
              <a:uFillTx/>
              <a:latin typeface="微軟正黑體 Light" pitchFamily="34" charset="-120"/>
              <a:ea typeface="微軟正黑體 Light" pitchFamily="34" charset="-120"/>
              <a:cs typeface="微軟正黑體 Light" pitchFamily="34" charset="-12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altLang="zh-TW" sz="1800" b="0" i="0" u="none" strike="noStrike" kern="1200" cap="none" spc="0" normalizeH="0" baseline="0" noProof="0" dirty="0" smtClean="0">
              <a:ln>
                <a:noFill/>
              </a:ln>
              <a:solidFill>
                <a:schemeClr val="tx1"/>
              </a:solidFill>
              <a:effectLst/>
              <a:uLnTx/>
              <a:uFillTx/>
              <a:latin typeface="微軟正黑體 Light" pitchFamily="34" charset="-120"/>
              <a:ea typeface="微軟正黑體 Light" pitchFamily="34" charset="-120"/>
              <a:cs typeface="微軟正黑體 Light" pitchFamily="34" charset="-12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TW" altLang="en-US" sz="2400" b="0" i="0" u="none" strike="noStrike" kern="1200" cap="none" spc="0" normalizeH="0" baseline="0" noProof="0" dirty="0" smtClean="0">
                <a:ln>
                  <a:noFill/>
                </a:ln>
                <a:solidFill>
                  <a:schemeClr val="tx1"/>
                </a:solidFill>
                <a:effectLst/>
                <a:uLnTx/>
                <a:uFillTx/>
                <a:latin typeface="微軟正黑體 Light" pitchFamily="34" charset="-120"/>
                <a:ea typeface="微軟正黑體 Light" pitchFamily="34" charset="-120"/>
                <a:cs typeface="微軟正黑體 Light" pitchFamily="34" charset="-120"/>
              </a:rPr>
              <a:t>都會住宅結構</a:t>
            </a:r>
            <a:endParaRPr kumimoji="0" lang="en-US" altLang="zh-TW" sz="2400" b="0" i="0" u="none" strike="noStrike" kern="1200" cap="none" spc="0" normalizeH="0" baseline="0" noProof="0" dirty="0" smtClean="0">
              <a:ln>
                <a:noFill/>
              </a:ln>
              <a:solidFill>
                <a:schemeClr val="tx1"/>
              </a:solidFill>
              <a:effectLst/>
              <a:uLnTx/>
              <a:uFillTx/>
              <a:latin typeface="微軟正黑體 Light" pitchFamily="34" charset="-120"/>
              <a:ea typeface="微軟正黑體 Light" pitchFamily="34" charset="-120"/>
              <a:cs typeface="微軟正黑體 Light" pitchFamily="34" charset="-120"/>
            </a:endParaRPr>
          </a:p>
          <a:p>
            <a:pPr marL="342900" indent="-342900">
              <a:lnSpc>
                <a:spcPct val="110000"/>
              </a:lnSpc>
              <a:spcBef>
                <a:spcPct val="20000"/>
              </a:spcBef>
              <a:buFont typeface="Arial" pitchFamily="34" charset="0"/>
              <a:buChar char="•"/>
            </a:pPr>
            <a:r>
              <a:rPr lang="zh-TW" altLang="en-US" dirty="0" smtClean="0">
                <a:latin typeface="微軟正黑體 Light" pitchFamily="34" charset="-120"/>
                <a:ea typeface="微軟正黑體 Light" pitchFamily="34" charset="-120"/>
                <a:cs typeface="微軟正黑體 Light" pitchFamily="34" charset="-120"/>
              </a:rPr>
              <a:t>都會：鋼筋混凝土為主</a:t>
            </a:r>
            <a:endParaRPr lang="en-US" altLang="zh-TW" dirty="0" smtClean="0">
              <a:latin typeface="微軟正黑體 Light" pitchFamily="34" charset="-120"/>
              <a:ea typeface="微軟正黑體 Light" pitchFamily="34" charset="-120"/>
              <a:cs typeface="微軟正黑體 Light" pitchFamily="34" charset="-120"/>
            </a:endParaRPr>
          </a:p>
          <a:p>
            <a:pPr marL="342900" indent="-342900">
              <a:lnSpc>
                <a:spcPct val="110000"/>
              </a:lnSpc>
              <a:spcBef>
                <a:spcPct val="20000"/>
              </a:spcBef>
              <a:buFont typeface="Arial" pitchFamily="34" charset="0"/>
              <a:buChar char="•"/>
            </a:pPr>
            <a:r>
              <a:rPr lang="zh-TW" altLang="en-US" dirty="0" smtClean="0">
                <a:latin typeface="微軟正黑體 Light" pitchFamily="34" charset="-120"/>
                <a:ea typeface="微軟正黑體 Light" pitchFamily="34" charset="-120"/>
                <a:cs typeface="微軟正黑體 Light" pitchFamily="34" charset="-120"/>
              </a:rPr>
              <a:t>鄉村：加強磚造＆磚木</a:t>
            </a:r>
            <a:endParaRPr lang="en-US" altLang="zh-TW" dirty="0" smtClean="0">
              <a:latin typeface="微軟正黑體 Light" pitchFamily="34" charset="-120"/>
              <a:ea typeface="微軟正黑體 Light" pitchFamily="34" charset="-120"/>
              <a:cs typeface="微軟正黑體 Light" pitchFamily="34" charset="-120"/>
            </a:endParaRPr>
          </a:p>
          <a:p>
            <a:pPr marL="342900" indent="-342900">
              <a:lnSpc>
                <a:spcPct val="110000"/>
              </a:lnSpc>
              <a:spcBef>
                <a:spcPct val="20000"/>
              </a:spcBef>
            </a:pPr>
            <a:r>
              <a:rPr lang="zh-TW" altLang="en-US" dirty="0" smtClean="0">
                <a:latin typeface="微軟正黑體 Light" pitchFamily="34" charset="-120"/>
                <a:ea typeface="微軟正黑體 Light" pitchFamily="34" charset="-120"/>
                <a:cs typeface="微軟正黑體 Light" pitchFamily="34" charset="-120"/>
              </a:rPr>
              <a:t>　  　　　土石造較多</a:t>
            </a:r>
            <a:endParaRPr lang="en-US" altLang="zh-TW" dirty="0" smtClean="0">
              <a:latin typeface="微軟正黑體 Light" pitchFamily="34" charset="-120"/>
              <a:ea typeface="微軟正黑體 Light" pitchFamily="34" charset="-120"/>
              <a:cs typeface="微軟正黑體 Light" pitchFamily="34" charset="-120"/>
            </a:endParaRPr>
          </a:p>
          <a:p>
            <a:pPr marL="342900" indent="-342900">
              <a:lnSpc>
                <a:spcPct val="110000"/>
              </a:lnSpc>
              <a:spcBef>
                <a:spcPct val="20000"/>
              </a:spcBef>
              <a:buFont typeface="Arial" pitchFamily="34" charset="0"/>
              <a:buChar char="•"/>
            </a:pPr>
            <a:r>
              <a:rPr lang="zh-TW" altLang="en-US" dirty="0" smtClean="0">
                <a:latin typeface="微軟正黑體 Light" pitchFamily="34" charset="-120"/>
                <a:ea typeface="微軟正黑體 Light" pitchFamily="34" charset="-120"/>
                <a:cs typeface="微軟正黑體 Light" pitchFamily="34" charset="-120"/>
              </a:rPr>
              <a:t>衍生都會高樓防災問題</a:t>
            </a:r>
            <a:endParaRPr lang="en-US" altLang="zh-TW" dirty="0" smtClean="0">
              <a:latin typeface="微軟正黑體 Light" pitchFamily="34" charset="-120"/>
              <a:ea typeface="微軟正黑體 Light" pitchFamily="34" charset="-120"/>
              <a:cs typeface="微軟正黑體 Light" pitchFamily="34" charset="-120"/>
            </a:endParaRPr>
          </a:p>
        </p:txBody>
      </p:sp>
    </p:spTree>
    <p:extLst>
      <p:ext uri="{BB962C8B-B14F-4D97-AF65-F5344CB8AC3E}">
        <p14:creationId xmlns:p14="http://schemas.microsoft.com/office/powerpoint/2010/main" val="3591217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457200" y="61962"/>
            <a:ext cx="8229600" cy="70958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3600" b="0" i="0" u="none" strike="noStrike" kern="1200" cap="none" spc="0" normalizeH="0" baseline="0" noProof="0" dirty="0" smtClean="0">
                <a:ln>
                  <a:noFill/>
                </a:ln>
                <a:effectLst/>
                <a:uLnTx/>
                <a:uFillTx/>
                <a:latin typeface="微軟正黑體 Light" pitchFamily="34" charset="-120"/>
                <a:ea typeface="微軟正黑體 Light" pitchFamily="34" charset="-120"/>
                <a:cs typeface="微軟正黑體 Light" pitchFamily="34" charset="-120"/>
              </a:rPr>
              <a:t>當代都會生活課題</a:t>
            </a:r>
            <a:endParaRPr kumimoji="0" lang="zh-TW" altLang="en-US" sz="3600" b="0" i="0" u="none" strike="noStrike" kern="1200" cap="none" spc="0" normalizeH="0" baseline="0" noProof="0" dirty="0">
              <a:ln>
                <a:noFill/>
              </a:ln>
              <a:effectLst/>
              <a:uLnTx/>
              <a:uFillTx/>
              <a:latin typeface="微軟正黑體 Light" pitchFamily="34" charset="-120"/>
              <a:ea typeface="微軟正黑體 Light" pitchFamily="34" charset="-120"/>
              <a:cs typeface="微軟正黑體 Light" pitchFamily="34" charset="-120"/>
            </a:endParaRPr>
          </a:p>
        </p:txBody>
      </p:sp>
      <p:sp>
        <p:nvSpPr>
          <p:cNvPr id="5" name="內容版面配置區 2"/>
          <p:cNvSpPr>
            <a:spLocks noGrp="1"/>
          </p:cNvSpPr>
          <p:nvPr>
            <p:ph idx="1"/>
          </p:nvPr>
        </p:nvSpPr>
        <p:spPr>
          <a:xfrm>
            <a:off x="457200" y="987574"/>
            <a:ext cx="8229600" cy="3888432"/>
          </a:xfrm>
        </p:spPr>
        <p:txBody>
          <a:bodyPr>
            <a:normAutofit/>
          </a:bodyPr>
          <a:lstStyle/>
          <a:p>
            <a:r>
              <a:rPr lang="zh-TW" altLang="en-US" sz="2400" dirty="0" smtClean="0">
                <a:latin typeface="微軟正黑體 Light" pitchFamily="34" charset="-120"/>
                <a:ea typeface="微軟正黑體 Light" pitchFamily="34" charset="-120"/>
                <a:cs typeface="微軟正黑體 Light" pitchFamily="34" charset="-120"/>
              </a:rPr>
              <a:t>都會中除了隱藏的問題，也有優勢</a:t>
            </a:r>
            <a:endParaRPr lang="en-US" altLang="zh-TW" sz="2400" dirty="0" smtClean="0">
              <a:latin typeface="微軟正黑體 Light" pitchFamily="34" charset="-120"/>
              <a:ea typeface="微軟正黑體 Light" pitchFamily="34" charset="-120"/>
              <a:cs typeface="微軟正黑體 Light" pitchFamily="34" charset="-120"/>
            </a:endParaRPr>
          </a:p>
          <a:p>
            <a:endParaRPr lang="en-US" altLang="zh-TW" sz="1800" dirty="0" smtClean="0">
              <a:latin typeface="微軟正黑體 Light" pitchFamily="34" charset="-120"/>
              <a:ea typeface="微軟正黑體 Light" pitchFamily="34" charset="-120"/>
              <a:cs typeface="微軟正黑體 Light" pitchFamily="34" charset="-120"/>
            </a:endParaRPr>
          </a:p>
          <a:p>
            <a:endParaRPr lang="en-US" altLang="zh-TW" sz="1800" dirty="0" smtClean="0">
              <a:latin typeface="微軟正黑體 Light" pitchFamily="34" charset="-120"/>
              <a:ea typeface="微軟正黑體 Light" pitchFamily="34" charset="-120"/>
              <a:cs typeface="微軟正黑體 Light" pitchFamily="34" charset="-120"/>
            </a:endParaRPr>
          </a:p>
          <a:p>
            <a:endParaRPr lang="en-US" altLang="zh-TW" sz="1800" dirty="0" smtClean="0">
              <a:latin typeface="微軟正黑體 Light" pitchFamily="34" charset="-120"/>
              <a:ea typeface="微軟正黑體 Light" pitchFamily="34" charset="-120"/>
              <a:cs typeface="微軟正黑體 Light" pitchFamily="34" charset="-120"/>
            </a:endParaRPr>
          </a:p>
          <a:p>
            <a:endParaRPr lang="en-US" altLang="zh-TW" sz="1800" dirty="0" smtClean="0">
              <a:latin typeface="微軟正黑體 Light" pitchFamily="34" charset="-120"/>
              <a:ea typeface="微軟正黑體 Light" pitchFamily="34" charset="-120"/>
              <a:cs typeface="微軟正黑體 Light" pitchFamily="34" charset="-120"/>
            </a:endParaRPr>
          </a:p>
          <a:p>
            <a:endParaRPr lang="en-US" altLang="zh-TW" sz="1800" dirty="0" smtClean="0">
              <a:latin typeface="微軟正黑體 Light" pitchFamily="34" charset="-120"/>
              <a:ea typeface="微軟正黑體 Light" pitchFamily="34" charset="-120"/>
              <a:cs typeface="微軟正黑體 Light" pitchFamily="34" charset="-120"/>
            </a:endParaRPr>
          </a:p>
          <a:p>
            <a:endParaRPr lang="en-US" altLang="zh-TW" sz="1800" dirty="0" smtClean="0">
              <a:latin typeface="微軟正黑體 Light" pitchFamily="34" charset="-120"/>
              <a:ea typeface="微軟正黑體 Light" pitchFamily="34" charset="-120"/>
              <a:cs typeface="微軟正黑體 Light" pitchFamily="34" charset="-120"/>
            </a:endParaRPr>
          </a:p>
          <a:p>
            <a:endParaRPr lang="en-US" altLang="zh-TW" sz="1800" dirty="0" smtClean="0">
              <a:latin typeface="微軟正黑體 Light" pitchFamily="34" charset="-120"/>
              <a:ea typeface="微軟正黑體 Light" pitchFamily="34" charset="-120"/>
              <a:cs typeface="微軟正黑體 Light" pitchFamily="34" charset="-120"/>
            </a:endParaRPr>
          </a:p>
          <a:p>
            <a:pPr>
              <a:buNone/>
            </a:pPr>
            <a:endParaRPr lang="en-US" altLang="zh-TW" sz="1800" dirty="0" smtClean="0">
              <a:latin typeface="微軟正黑體 Light" pitchFamily="34" charset="-120"/>
              <a:ea typeface="微軟正黑體 Light" pitchFamily="34" charset="-120"/>
              <a:cs typeface="微軟正黑體 Light" pitchFamily="34" charset="-120"/>
            </a:endParaRPr>
          </a:p>
          <a:p>
            <a:r>
              <a:rPr lang="zh-TW" altLang="en-US" sz="2400" dirty="0" smtClean="0">
                <a:latin typeface="微軟正黑體 Light" pitchFamily="34" charset="-120"/>
                <a:ea typeface="微軟正黑體 Light" pitchFamily="34" charset="-120"/>
                <a:cs typeface="微軟正黑體 Light" pitchFamily="34" charset="-120"/>
              </a:rPr>
              <a:t>都會區的成型，是促使人類文明持續向前邁進的動能所在</a:t>
            </a:r>
            <a:endParaRPr lang="en-US" altLang="zh-TW" sz="2400" dirty="0" smtClean="0">
              <a:latin typeface="微軟正黑體 Light" pitchFamily="34" charset="-120"/>
              <a:ea typeface="微軟正黑體 Light" pitchFamily="34" charset="-120"/>
              <a:cs typeface="微軟正黑體 Light" pitchFamily="34" charset="-120"/>
            </a:endParaRPr>
          </a:p>
        </p:txBody>
      </p:sp>
      <p:sp>
        <p:nvSpPr>
          <p:cNvPr id="6" name="橢圓 5"/>
          <p:cNvSpPr/>
          <p:nvPr/>
        </p:nvSpPr>
        <p:spPr>
          <a:xfrm>
            <a:off x="7524328" y="1635646"/>
            <a:ext cx="1440000" cy="144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1600" dirty="0" smtClean="0">
                <a:latin typeface="微軟正黑體 Light" pitchFamily="34" charset="-120"/>
                <a:ea typeface="微軟正黑體 Light" pitchFamily="34" charset="-120"/>
                <a:cs typeface="微軟正黑體 Light" pitchFamily="34" charset="-120"/>
              </a:rPr>
              <a:t>便捷的交通運輸系統</a:t>
            </a:r>
            <a:endParaRPr lang="en-US" altLang="zh-TW" sz="1600" dirty="0" smtClean="0">
              <a:latin typeface="微軟正黑體 Light" pitchFamily="34" charset="-120"/>
              <a:ea typeface="微軟正黑體 Light" pitchFamily="34" charset="-120"/>
              <a:cs typeface="微軟正黑體 Light" pitchFamily="34" charset="-120"/>
            </a:endParaRPr>
          </a:p>
        </p:txBody>
      </p:sp>
      <p:sp>
        <p:nvSpPr>
          <p:cNvPr id="7" name="橢圓 6"/>
          <p:cNvSpPr/>
          <p:nvPr/>
        </p:nvSpPr>
        <p:spPr>
          <a:xfrm>
            <a:off x="5652120" y="2427734"/>
            <a:ext cx="1440000" cy="1440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1600" dirty="0" smtClean="0">
                <a:latin typeface="微軟正黑體 Light" pitchFamily="34" charset="-120"/>
                <a:ea typeface="微軟正黑體 Light" pitchFamily="34" charset="-120"/>
                <a:cs typeface="微軟正黑體 Light" pitchFamily="34" charset="-120"/>
              </a:rPr>
              <a:t>豐富的創意與活動力</a:t>
            </a:r>
            <a:endParaRPr lang="en-US" altLang="zh-TW" sz="1600" dirty="0" smtClean="0">
              <a:latin typeface="微軟正黑體 Light" pitchFamily="34" charset="-120"/>
              <a:ea typeface="微軟正黑體 Light" pitchFamily="34" charset="-120"/>
              <a:cs typeface="微軟正黑體 Light" pitchFamily="34" charset="-120"/>
            </a:endParaRPr>
          </a:p>
        </p:txBody>
      </p:sp>
      <p:sp>
        <p:nvSpPr>
          <p:cNvPr id="8" name="橢圓 7"/>
          <p:cNvSpPr/>
          <p:nvPr/>
        </p:nvSpPr>
        <p:spPr>
          <a:xfrm>
            <a:off x="3851920" y="1635646"/>
            <a:ext cx="1440000" cy="1440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1600" dirty="0" smtClean="0">
                <a:latin typeface="微軟正黑體 Light" pitchFamily="34" charset="-120"/>
                <a:ea typeface="微軟正黑體 Light" pitchFamily="34" charset="-120"/>
                <a:cs typeface="微軟正黑體 Light" pitchFamily="34" charset="-120"/>
              </a:rPr>
              <a:t>完善的生活機能與需求</a:t>
            </a:r>
            <a:endParaRPr lang="en-US" altLang="zh-TW" sz="1600" dirty="0" smtClean="0">
              <a:latin typeface="微軟正黑體 Light" pitchFamily="34" charset="-120"/>
              <a:ea typeface="微軟正黑體 Light" pitchFamily="34" charset="-120"/>
              <a:cs typeface="微軟正黑體 Light" pitchFamily="34" charset="-120"/>
            </a:endParaRPr>
          </a:p>
        </p:txBody>
      </p:sp>
      <p:sp>
        <p:nvSpPr>
          <p:cNvPr id="9" name="橢圓 8"/>
          <p:cNvSpPr/>
          <p:nvPr/>
        </p:nvSpPr>
        <p:spPr>
          <a:xfrm>
            <a:off x="2123728" y="2355726"/>
            <a:ext cx="1440000" cy="144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smtClean="0">
                <a:latin typeface="微軟正黑體 Light" pitchFamily="34" charset="-120"/>
                <a:ea typeface="微軟正黑體 Light" pitchFamily="34" charset="-120"/>
                <a:cs typeface="微軟正黑體 Light" pitchFamily="34" charset="-120"/>
              </a:rPr>
              <a:t>良好的醫療設施與社福機構</a:t>
            </a:r>
            <a:endParaRPr lang="en-US" altLang="zh-TW" sz="1600" dirty="0" smtClean="0">
              <a:latin typeface="微軟正黑體 Light" pitchFamily="34" charset="-120"/>
              <a:ea typeface="微軟正黑體 Light" pitchFamily="34" charset="-120"/>
              <a:cs typeface="微軟正黑體 Light" pitchFamily="34" charset="-120"/>
            </a:endParaRPr>
          </a:p>
        </p:txBody>
      </p:sp>
      <p:sp>
        <p:nvSpPr>
          <p:cNvPr id="10" name="橢圓 9"/>
          <p:cNvSpPr/>
          <p:nvPr/>
        </p:nvSpPr>
        <p:spPr>
          <a:xfrm>
            <a:off x="467544" y="1635646"/>
            <a:ext cx="1440000" cy="1440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1600" dirty="0" smtClean="0">
                <a:latin typeface="微軟正黑體 Light" pitchFamily="34" charset="-120"/>
                <a:ea typeface="微軟正黑體 Light" pitchFamily="34" charset="-120"/>
                <a:cs typeface="微軟正黑體 Light" pitchFamily="34" charset="-120"/>
              </a:rPr>
              <a:t>多元藝文展演</a:t>
            </a:r>
            <a:endParaRPr lang="en-US" altLang="zh-TW" sz="1600" dirty="0" smtClean="0">
              <a:latin typeface="微軟正黑體 Light" pitchFamily="34" charset="-120"/>
              <a:ea typeface="微軟正黑體 Light" pitchFamily="34" charset="-120"/>
              <a:cs typeface="微軟正黑體 Light" pitchFamily="34" charset="-120"/>
            </a:endParaRPr>
          </a:p>
        </p:txBody>
      </p:sp>
    </p:spTree>
    <p:extLst>
      <p:ext uri="{BB962C8B-B14F-4D97-AF65-F5344CB8AC3E}">
        <p14:creationId xmlns:p14="http://schemas.microsoft.com/office/powerpoint/2010/main" val="1980107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矩形 99"/>
          <p:cNvSpPr/>
          <p:nvPr/>
        </p:nvSpPr>
        <p:spPr>
          <a:xfrm>
            <a:off x="668279" y="726200"/>
            <a:ext cx="3932486" cy="1852470"/>
          </a:xfrm>
          <a:prstGeom prst="rect">
            <a:avLst/>
          </a:prstGeom>
          <a:solidFill>
            <a:schemeClr val="bg2">
              <a:lumMod val="50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lnSpc>
                <a:spcPts val="2500"/>
              </a:lnSpc>
              <a:defRPr/>
            </a:pPr>
            <a:r>
              <a:rPr lang="zh-TW" altLang="en-US" sz="2400" dirty="0" smtClean="0">
                <a:solidFill>
                  <a:srgbClr val="262626"/>
                </a:solidFill>
                <a:latin typeface="微軟正黑體 Light" pitchFamily="34" charset="-120"/>
                <a:ea typeface="微軟正黑體 Light" pitchFamily="34" charset="-120"/>
                <a:cs typeface="微軟正黑體 Light" pitchFamily="34" charset="-120"/>
              </a:rPr>
              <a:t>高齡照護</a:t>
            </a:r>
            <a:endParaRPr lang="zh-TW" altLang="zh-TW" sz="2400" dirty="0" smtClean="0">
              <a:solidFill>
                <a:srgbClr val="262626"/>
              </a:solidFill>
              <a:latin typeface="微軟正黑體 Light" pitchFamily="34" charset="-120"/>
              <a:ea typeface="微軟正黑體 Light" pitchFamily="34" charset="-120"/>
              <a:cs typeface="微軟正黑體 Light" pitchFamily="34" charset="-120"/>
            </a:endParaRPr>
          </a:p>
        </p:txBody>
      </p:sp>
      <p:sp>
        <p:nvSpPr>
          <p:cNvPr id="101" name="矩形 100"/>
          <p:cNvSpPr/>
          <p:nvPr/>
        </p:nvSpPr>
        <p:spPr>
          <a:xfrm>
            <a:off x="4426605" y="720399"/>
            <a:ext cx="4060057" cy="1851352"/>
          </a:xfrm>
          <a:prstGeom prst="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500"/>
              </a:lnSpc>
              <a:defRPr/>
            </a:pPr>
            <a:r>
              <a:rPr kumimoji="1" lang="zh-TW" altLang="en-US" sz="2400" dirty="0" smtClean="0">
                <a:solidFill>
                  <a:srgbClr val="262626"/>
                </a:solidFill>
                <a:latin typeface="微軟正黑體 Light" pitchFamily="34" charset="-120"/>
                <a:ea typeface="微軟正黑體 Light" pitchFamily="34" charset="-120"/>
                <a:cs typeface="微軟正黑體 Light" pitchFamily="34" charset="-120"/>
              </a:rPr>
              <a:t>公共參與改造舊街區</a:t>
            </a:r>
            <a:endParaRPr kumimoji="1" lang="en-US" altLang="zh-TW" sz="2400" dirty="0">
              <a:solidFill>
                <a:srgbClr val="262626"/>
              </a:solidFill>
              <a:latin typeface="微軟正黑體 Light" pitchFamily="34" charset="-120"/>
              <a:ea typeface="微軟正黑體 Light" pitchFamily="34" charset="-120"/>
              <a:cs typeface="微軟正黑體 Light" pitchFamily="34" charset="-120"/>
            </a:endParaRPr>
          </a:p>
        </p:txBody>
      </p:sp>
      <p:sp>
        <p:nvSpPr>
          <p:cNvPr id="102" name="矩形 101"/>
          <p:cNvSpPr/>
          <p:nvPr/>
        </p:nvSpPr>
        <p:spPr>
          <a:xfrm>
            <a:off x="668278" y="2421736"/>
            <a:ext cx="3922395" cy="1956024"/>
          </a:xfrm>
          <a:prstGeom prst="rect">
            <a:avLst/>
          </a:prstGeom>
          <a:solidFill>
            <a:schemeClr val="bg2">
              <a:lumMod val="7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ts val="2500"/>
              </a:lnSpc>
              <a:spcBef>
                <a:spcPts val="0"/>
              </a:spcBef>
              <a:spcAft>
                <a:spcPts val="0"/>
              </a:spcAft>
              <a:defRPr/>
            </a:pPr>
            <a:r>
              <a:rPr kumimoji="1" lang="zh-TW" altLang="en-US" sz="2400" dirty="0" smtClean="0">
                <a:solidFill>
                  <a:srgbClr val="262626"/>
                </a:solidFill>
                <a:latin typeface="微軟正黑體 Light" pitchFamily="34" charset="-120"/>
                <a:ea typeface="微軟正黑體 Light" pitchFamily="34" charset="-120"/>
                <a:cs typeface="微軟正黑體 Light" pitchFamily="34" charset="-120"/>
              </a:rPr>
              <a:t>青年創新</a:t>
            </a:r>
            <a:endParaRPr kumimoji="1" lang="zh-TW" altLang="en-US" sz="2400" dirty="0">
              <a:solidFill>
                <a:srgbClr val="262626"/>
              </a:solidFill>
              <a:latin typeface="微軟正黑體 Light" pitchFamily="34" charset="-120"/>
              <a:ea typeface="微軟正黑體 Light" pitchFamily="34" charset="-120"/>
              <a:cs typeface="微軟正黑體 Light" pitchFamily="34" charset="-120"/>
            </a:endParaRPr>
          </a:p>
        </p:txBody>
      </p:sp>
      <p:sp>
        <p:nvSpPr>
          <p:cNvPr id="103" name="矩形 102"/>
          <p:cNvSpPr/>
          <p:nvPr/>
        </p:nvSpPr>
        <p:spPr>
          <a:xfrm>
            <a:off x="4432681" y="2449463"/>
            <a:ext cx="4060056" cy="1956024"/>
          </a:xfrm>
          <a:prstGeom prst="rect">
            <a:avLst/>
          </a:prstGeom>
          <a:solidFill>
            <a:schemeClr val="accent3">
              <a:lumMod val="40000"/>
              <a:lumOff val="60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500"/>
              </a:lnSpc>
              <a:spcAft>
                <a:spcPts val="0"/>
              </a:spcAft>
              <a:defRPr/>
            </a:pPr>
            <a:r>
              <a:rPr kumimoji="1" lang="zh-TW" altLang="en-US" sz="2400" dirty="0" smtClean="0">
                <a:solidFill>
                  <a:srgbClr val="262626"/>
                </a:solidFill>
                <a:latin typeface="微軟正黑體 Light" pitchFamily="34" charset="-120"/>
                <a:ea typeface="微軟正黑體 Light" pitchFamily="34" charset="-120"/>
                <a:cs typeface="微軟正黑體 Light" pitchFamily="34" charset="-120"/>
              </a:rPr>
              <a:t>建構城鄉連結</a:t>
            </a:r>
            <a:endParaRPr kumimoji="1" lang="zh-TW" altLang="zh-TW" sz="2400" dirty="0">
              <a:solidFill>
                <a:srgbClr val="262626"/>
              </a:solidFill>
              <a:latin typeface="微軟正黑體 Light" pitchFamily="34" charset="-120"/>
              <a:ea typeface="微軟正黑體 Light" pitchFamily="34" charset="-120"/>
              <a:cs typeface="微軟正黑體 Light" pitchFamily="34" charset="-120"/>
            </a:endParaRPr>
          </a:p>
        </p:txBody>
      </p:sp>
      <p:grpSp>
        <p:nvGrpSpPr>
          <p:cNvPr id="104" name="群組 103"/>
          <p:cNvGrpSpPr>
            <a:grpSpLocks/>
          </p:cNvGrpSpPr>
          <p:nvPr/>
        </p:nvGrpSpPr>
        <p:grpSpPr bwMode="auto">
          <a:xfrm>
            <a:off x="586759" y="339502"/>
            <a:ext cx="8007828" cy="4392488"/>
            <a:chOff x="2000232" y="1429530"/>
            <a:chExt cx="4857784" cy="4000528"/>
          </a:xfrm>
        </p:grpSpPr>
        <p:cxnSp>
          <p:nvCxnSpPr>
            <p:cNvPr id="125" name="直線接點 9"/>
            <p:cNvCxnSpPr/>
            <p:nvPr/>
          </p:nvCxnSpPr>
          <p:spPr>
            <a:xfrm>
              <a:off x="2000232" y="3357884"/>
              <a:ext cx="4857784" cy="1468"/>
            </a:xfrm>
            <a:prstGeom prst="line">
              <a:avLst/>
            </a:prstGeom>
            <a:ln>
              <a:prstDash val="lgDash"/>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26" name="直線接點 10"/>
            <p:cNvCxnSpPr/>
            <p:nvPr/>
          </p:nvCxnSpPr>
          <p:spPr>
            <a:xfrm rot="5400000">
              <a:off x="2428860" y="3429794"/>
              <a:ext cx="4000528" cy="0"/>
            </a:xfrm>
            <a:prstGeom prst="line">
              <a:avLst/>
            </a:prstGeom>
            <a:ln>
              <a:prstDash val="lgDash"/>
              <a:headEnd type="triangle" w="med" len="med"/>
              <a:tailEnd type="triangle" w="med" len="med"/>
            </a:ln>
          </p:spPr>
          <p:style>
            <a:lnRef idx="1">
              <a:schemeClr val="dk1"/>
            </a:lnRef>
            <a:fillRef idx="0">
              <a:schemeClr val="dk1"/>
            </a:fillRef>
            <a:effectRef idx="0">
              <a:schemeClr val="dk1"/>
            </a:effectRef>
            <a:fontRef idx="minor">
              <a:schemeClr val="tx1"/>
            </a:fontRef>
          </p:style>
        </p:cxnSp>
      </p:grpSp>
      <p:grpSp>
        <p:nvGrpSpPr>
          <p:cNvPr id="105" name="群組 11"/>
          <p:cNvGrpSpPr>
            <a:grpSpLocks/>
          </p:cNvGrpSpPr>
          <p:nvPr/>
        </p:nvGrpSpPr>
        <p:grpSpPr bwMode="auto">
          <a:xfrm>
            <a:off x="4075719" y="0"/>
            <a:ext cx="1216361" cy="5070544"/>
            <a:chOff x="4008048" y="-628288"/>
            <a:chExt cx="1712809" cy="8129476"/>
          </a:xfrm>
        </p:grpSpPr>
        <p:sp>
          <p:nvSpPr>
            <p:cNvPr id="123" name="文字方塊 12"/>
            <p:cNvSpPr txBox="1">
              <a:spLocks noChangeArrowheads="1"/>
            </p:cNvSpPr>
            <p:nvPr/>
          </p:nvSpPr>
          <p:spPr bwMode="auto">
            <a:xfrm>
              <a:off x="4301294" y="6958393"/>
              <a:ext cx="1078827" cy="542795"/>
            </a:xfrm>
            <a:prstGeom prst="rect">
              <a:avLst/>
            </a:prstGeom>
            <a:noFill/>
            <a:ln w="9525">
              <a:noFill/>
              <a:miter lim="800000"/>
              <a:headEnd/>
              <a:tailEnd/>
            </a:ln>
          </p:spPr>
          <p:txBody>
            <a:bodyPr wrap="square">
              <a:spAutoFit/>
            </a:bodyPr>
            <a:lstStyle/>
            <a:p>
              <a:r>
                <a:rPr lang="zh-TW" altLang="en-US" sz="1600" b="1" dirty="0" smtClean="0">
                  <a:latin typeface="微軟正黑體 Light" pitchFamily="34" charset="-120"/>
                  <a:ea typeface="微軟正黑體 Light" pitchFamily="34" charset="-120"/>
                  <a:cs typeface="微軟正黑體 Light" pitchFamily="34" charset="-120"/>
                </a:rPr>
                <a:t>創新</a:t>
              </a:r>
              <a:endParaRPr kumimoji="0" lang="en-US" altLang="zh-TW" sz="1600" b="1" dirty="0">
                <a:latin typeface="微軟正黑體 Light" pitchFamily="34" charset="-120"/>
                <a:ea typeface="微軟正黑體 Light" pitchFamily="34" charset="-120"/>
                <a:cs typeface="微軟正黑體 Light" pitchFamily="34" charset="-120"/>
              </a:endParaRPr>
            </a:p>
          </p:txBody>
        </p:sp>
        <p:sp>
          <p:nvSpPr>
            <p:cNvPr id="124" name="文字方塊 13"/>
            <p:cNvSpPr txBox="1">
              <a:spLocks noChangeArrowheads="1"/>
            </p:cNvSpPr>
            <p:nvPr/>
          </p:nvSpPr>
          <p:spPr bwMode="auto">
            <a:xfrm>
              <a:off x="4008048" y="-628288"/>
              <a:ext cx="1712809" cy="542795"/>
            </a:xfrm>
            <a:prstGeom prst="rect">
              <a:avLst/>
            </a:prstGeom>
            <a:noFill/>
            <a:ln w="9525">
              <a:noFill/>
              <a:miter lim="800000"/>
              <a:headEnd/>
              <a:tailEnd/>
            </a:ln>
          </p:spPr>
          <p:txBody>
            <a:bodyPr>
              <a:spAutoFit/>
            </a:bodyPr>
            <a:lstStyle/>
            <a:p>
              <a:r>
                <a:rPr kumimoji="0" lang="zh-TW" altLang="en-US" sz="1600" b="1" dirty="0" smtClean="0">
                  <a:latin typeface="微軟正黑體 Light" pitchFamily="34" charset="-120"/>
                  <a:ea typeface="微軟正黑體 Light" pitchFamily="34" charset="-120"/>
                  <a:cs typeface="微軟正黑體 Light" pitchFamily="34" charset="-120"/>
                </a:rPr>
                <a:t>保持</a:t>
              </a:r>
              <a:r>
                <a:rPr kumimoji="0" lang="en-US" altLang="zh-TW" sz="1600" b="1" dirty="0" smtClean="0">
                  <a:latin typeface="微軟正黑體 Light" pitchFamily="34" charset="-120"/>
                  <a:ea typeface="微軟正黑體 Light" pitchFamily="34" charset="-120"/>
                  <a:cs typeface="微軟正黑體 Light" pitchFamily="34" charset="-120"/>
                </a:rPr>
                <a:t>/</a:t>
              </a:r>
              <a:r>
                <a:rPr kumimoji="0" lang="zh-TW" altLang="en-US" sz="1600" b="1" dirty="0" smtClean="0">
                  <a:latin typeface="微軟正黑體 Light" pitchFamily="34" charset="-120"/>
                  <a:ea typeface="微軟正黑體 Light" pitchFamily="34" charset="-120"/>
                  <a:cs typeface="微軟正黑體 Light" pitchFamily="34" charset="-120"/>
                </a:rPr>
                <a:t>恢復</a:t>
              </a:r>
              <a:endParaRPr kumimoji="0" lang="zh-TW" altLang="en-US" sz="1600" b="1" dirty="0">
                <a:latin typeface="微軟正黑體 Light" pitchFamily="34" charset="-120"/>
                <a:ea typeface="微軟正黑體 Light" pitchFamily="34" charset="-120"/>
                <a:cs typeface="微軟正黑體 Light" pitchFamily="34" charset="-120"/>
              </a:endParaRPr>
            </a:p>
          </p:txBody>
        </p:sp>
      </p:grpSp>
      <p:grpSp>
        <p:nvGrpSpPr>
          <p:cNvPr id="106" name="群組 14"/>
          <p:cNvGrpSpPr>
            <a:grpSpLocks/>
          </p:cNvGrpSpPr>
          <p:nvPr/>
        </p:nvGrpSpPr>
        <p:grpSpPr bwMode="auto">
          <a:xfrm>
            <a:off x="129275" y="1923679"/>
            <a:ext cx="8758667" cy="1270822"/>
            <a:chOff x="-522165" y="2369716"/>
            <a:chExt cx="10535691" cy="2037374"/>
          </a:xfrm>
        </p:grpSpPr>
        <p:sp>
          <p:nvSpPr>
            <p:cNvPr id="121" name="文字方塊 15"/>
            <p:cNvSpPr txBox="1">
              <a:spLocks noChangeArrowheads="1"/>
            </p:cNvSpPr>
            <p:nvPr/>
          </p:nvSpPr>
          <p:spPr bwMode="auto">
            <a:xfrm>
              <a:off x="9585897" y="2369716"/>
              <a:ext cx="427629" cy="1726989"/>
            </a:xfrm>
            <a:prstGeom prst="rect">
              <a:avLst/>
            </a:prstGeom>
            <a:noFill/>
            <a:ln w="9525">
              <a:noFill/>
              <a:miter lim="800000"/>
              <a:headEnd/>
              <a:tailEnd/>
            </a:ln>
          </p:spPr>
          <p:txBody>
            <a:bodyPr>
              <a:spAutoFit/>
            </a:bodyPr>
            <a:lstStyle/>
            <a:p>
              <a:r>
                <a:rPr kumimoji="0" lang="zh-TW" altLang="en-US" sz="1600" b="1" dirty="0" smtClean="0">
                  <a:latin typeface="微軟正黑體 Light" pitchFamily="34" charset="-120"/>
                  <a:ea typeface="微軟正黑體 Light" pitchFamily="34" charset="-120"/>
                  <a:cs typeface="微軟正黑體 Light" pitchFamily="34" charset="-120"/>
                </a:rPr>
                <a:t>空間議題</a:t>
              </a:r>
              <a:endParaRPr kumimoji="0" lang="zh-TW" altLang="en-US" sz="1600" b="1" dirty="0">
                <a:latin typeface="微軟正黑體 Light" pitchFamily="34" charset="-120"/>
                <a:ea typeface="微軟正黑體 Light" pitchFamily="34" charset="-120"/>
                <a:cs typeface="微軟正黑體 Light" pitchFamily="34" charset="-120"/>
              </a:endParaRPr>
            </a:p>
          </p:txBody>
        </p:sp>
        <p:sp>
          <p:nvSpPr>
            <p:cNvPr id="122" name="文字方塊 16"/>
            <p:cNvSpPr txBox="1">
              <a:spLocks noChangeArrowheads="1"/>
            </p:cNvSpPr>
            <p:nvPr/>
          </p:nvSpPr>
          <p:spPr bwMode="auto">
            <a:xfrm>
              <a:off x="-522165" y="2680101"/>
              <a:ext cx="493517" cy="1726989"/>
            </a:xfrm>
            <a:prstGeom prst="rect">
              <a:avLst/>
            </a:prstGeom>
            <a:noFill/>
            <a:ln w="9525">
              <a:noFill/>
              <a:miter lim="800000"/>
              <a:headEnd/>
              <a:tailEnd/>
            </a:ln>
          </p:spPr>
          <p:txBody>
            <a:bodyPr>
              <a:spAutoFit/>
            </a:bodyPr>
            <a:lstStyle/>
            <a:p>
              <a:r>
                <a:rPr kumimoji="0" lang="zh-TW" altLang="en-US" sz="1600" b="1" dirty="0" smtClean="0">
                  <a:latin typeface="微軟正黑體 Light" pitchFamily="34" charset="-120"/>
                  <a:ea typeface="微軟正黑體 Light" pitchFamily="34" charset="-120"/>
                  <a:cs typeface="微軟正黑體 Light" pitchFamily="34" charset="-120"/>
                </a:rPr>
                <a:t>社群</a:t>
              </a:r>
              <a:endParaRPr kumimoji="0" lang="en-US" altLang="zh-TW" sz="1600" b="1" dirty="0" smtClean="0">
                <a:latin typeface="微軟正黑體 Light" pitchFamily="34" charset="-120"/>
                <a:ea typeface="微軟正黑體 Light" pitchFamily="34" charset="-120"/>
                <a:cs typeface="微軟正黑體 Light" pitchFamily="34" charset="-120"/>
              </a:endParaRPr>
            </a:p>
            <a:p>
              <a:r>
                <a:rPr lang="zh-TW" altLang="en-US" sz="1600" b="1" dirty="0">
                  <a:latin typeface="微軟正黑體 Light" pitchFamily="34" charset="-120"/>
                  <a:ea typeface="微軟正黑體 Light" pitchFamily="34" charset="-120"/>
                  <a:cs typeface="微軟正黑體 Light" pitchFamily="34" charset="-120"/>
                </a:rPr>
                <a:t>議題</a:t>
              </a:r>
              <a:endParaRPr kumimoji="0" lang="zh-TW" altLang="en-US" sz="1600" b="1" dirty="0">
                <a:latin typeface="微軟正黑體 Light" pitchFamily="34" charset="-120"/>
                <a:ea typeface="微軟正黑體 Light" pitchFamily="34" charset="-120"/>
                <a:cs typeface="微軟正黑體 Light" pitchFamily="34" charset="-120"/>
              </a:endParaRPr>
            </a:p>
          </p:txBody>
        </p:sp>
      </p:grpSp>
    </p:spTree>
    <p:extLst>
      <p:ext uri="{BB962C8B-B14F-4D97-AF65-F5344CB8AC3E}">
        <p14:creationId xmlns:p14="http://schemas.microsoft.com/office/powerpoint/2010/main" val="208307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8016" y1="4488" x2="32666" y2="6186"/>
                        <a14:foregroundMark x1="19199" y1="17101" x2="23658" y2="19163"/>
                        <a14:foregroundMark x1="13285" y1="88053" x2="18562" y2="94300"/>
                        <a14:backgroundMark x1="79982" y1="42268" x2="79982" y2="68163"/>
                      </a14:backgroundRemoval>
                    </a14:imgEffect>
                  </a14:imgLayer>
                </a14:imgProps>
              </a:ext>
              <a:ext uri="{28A0092B-C50C-407E-A947-70E740481C1C}">
                <a14:useLocalDpi xmlns:a14="http://schemas.microsoft.com/office/drawing/2010/main" val="0"/>
              </a:ext>
            </a:extLst>
          </a:blip>
          <a:stretch>
            <a:fillRect/>
          </a:stretch>
        </p:blipFill>
        <p:spPr>
          <a:xfrm>
            <a:off x="0" y="0"/>
            <a:ext cx="3428678" cy="5143500"/>
          </a:xfrm>
          <a:prstGeom prst="rect">
            <a:avLst/>
          </a:prstGeom>
        </p:spPr>
      </p:pic>
      <p:sp>
        <p:nvSpPr>
          <p:cNvPr id="4" name="內容版面配置區 2"/>
          <p:cNvSpPr>
            <a:spLocks noGrp="1"/>
          </p:cNvSpPr>
          <p:nvPr>
            <p:ph idx="1"/>
          </p:nvPr>
        </p:nvSpPr>
        <p:spPr>
          <a:xfrm>
            <a:off x="457200" y="1347614"/>
            <a:ext cx="4618856" cy="2667743"/>
          </a:xfrm>
        </p:spPr>
        <p:txBody>
          <a:bodyPr>
            <a:normAutofit/>
          </a:bodyPr>
          <a:lstStyle/>
          <a:p>
            <a:pPr algn="just">
              <a:defRPr/>
            </a:pPr>
            <a:r>
              <a:rPr lang="zh-TW" altLang="en-US" sz="2400" dirty="0" smtClean="0">
                <a:latin typeface="微軟正黑體 Light" pitchFamily="34" charset="-120"/>
                <a:ea typeface="微軟正黑體 Light" pitchFamily="34" charset="-120"/>
                <a:cs typeface="微軟正黑體 Light" pitchFamily="34" charset="-120"/>
              </a:rPr>
              <a:t>四場次願景工作坊</a:t>
            </a:r>
            <a:endParaRPr lang="en-US" altLang="zh-TW" sz="2400" dirty="0" smtClean="0">
              <a:latin typeface="微軟正黑體 Light" pitchFamily="34" charset="-120"/>
              <a:ea typeface="微軟正黑體 Light" pitchFamily="34" charset="-120"/>
              <a:cs typeface="微軟正黑體 Light" pitchFamily="34" charset="-120"/>
            </a:endParaRPr>
          </a:p>
          <a:p>
            <a:pPr>
              <a:defRPr/>
            </a:pPr>
            <a:r>
              <a:rPr lang="en-US" altLang="zh-TW" sz="1800" dirty="0" smtClean="0">
                <a:latin typeface="微軟正黑體 Light" pitchFamily="34" charset="-120"/>
                <a:ea typeface="微軟正黑體 Light" pitchFamily="34" charset="-120"/>
                <a:cs typeface="微軟正黑體 Light" pitchFamily="34" charset="-120"/>
              </a:rPr>
              <a:t>05.04</a:t>
            </a:r>
            <a:r>
              <a:rPr lang="zh-TW" altLang="en-US" sz="1800" dirty="0" smtClean="0">
                <a:latin typeface="微軟正黑體 Light" pitchFamily="34" charset="-120"/>
                <a:ea typeface="微軟正黑體 Light" pitchFamily="34" charset="-120"/>
                <a:cs typeface="微軟正黑體 Light" pitchFamily="34" charset="-120"/>
              </a:rPr>
              <a:t>南區：「高齡長照，社會關懷」</a:t>
            </a:r>
            <a:endParaRPr lang="en-US" altLang="zh-TW" sz="1800" dirty="0" smtClean="0">
              <a:latin typeface="微軟正黑體 Light" pitchFamily="34" charset="-120"/>
              <a:ea typeface="微軟正黑體 Light" pitchFamily="34" charset="-120"/>
              <a:cs typeface="微軟正黑體 Light" pitchFamily="34" charset="-120"/>
            </a:endParaRPr>
          </a:p>
          <a:p>
            <a:pPr>
              <a:defRPr/>
            </a:pPr>
            <a:r>
              <a:rPr lang="en-US" altLang="zh-TW" sz="1800" dirty="0" smtClean="0">
                <a:latin typeface="微軟正黑體 Light" pitchFamily="34" charset="-120"/>
                <a:ea typeface="微軟正黑體 Light" pitchFamily="34" charset="-120"/>
                <a:cs typeface="微軟正黑體 Light" pitchFamily="34" charset="-120"/>
              </a:rPr>
              <a:t>05.11 </a:t>
            </a:r>
            <a:r>
              <a:rPr lang="zh-TW" altLang="en-US" sz="1800" dirty="0" smtClean="0">
                <a:latin typeface="微軟正黑體 Light" pitchFamily="34" charset="-120"/>
                <a:ea typeface="微軟正黑體 Light" pitchFamily="34" charset="-120"/>
                <a:cs typeface="微軟正黑體 Light" pitchFamily="34" charset="-120"/>
              </a:rPr>
              <a:t>北區：「青年行動，在地創生」</a:t>
            </a:r>
            <a:endParaRPr lang="en-US" altLang="zh-TW" sz="1800" dirty="0" smtClean="0">
              <a:latin typeface="微軟正黑體 Light" pitchFamily="34" charset="-120"/>
              <a:ea typeface="微軟正黑體 Light" pitchFamily="34" charset="-120"/>
              <a:cs typeface="微軟正黑體 Light" pitchFamily="34" charset="-120"/>
            </a:endParaRPr>
          </a:p>
          <a:p>
            <a:pPr>
              <a:defRPr/>
            </a:pPr>
            <a:r>
              <a:rPr lang="en-US" altLang="zh-TW" sz="1800" dirty="0" smtClean="0">
                <a:latin typeface="微軟正黑體 Light" pitchFamily="34" charset="-120"/>
                <a:ea typeface="微軟正黑體 Light" pitchFamily="34" charset="-120"/>
                <a:cs typeface="微軟正黑體 Light" pitchFamily="34" charset="-120"/>
              </a:rPr>
              <a:t>05.14</a:t>
            </a:r>
            <a:r>
              <a:rPr lang="zh-TW" altLang="en-US" sz="1800" dirty="0" smtClean="0">
                <a:latin typeface="微軟正黑體 Light" pitchFamily="34" charset="-120"/>
                <a:ea typeface="微軟正黑體 Light" pitchFamily="34" charset="-120"/>
                <a:cs typeface="微軟正黑體 Light" pitchFamily="34" charset="-120"/>
              </a:rPr>
              <a:t>中區：「城市翻轉，街區再造」</a:t>
            </a:r>
            <a:endParaRPr lang="en-US" altLang="zh-TW" sz="1800" dirty="0" smtClean="0">
              <a:latin typeface="微軟正黑體 Light" pitchFamily="34" charset="-120"/>
              <a:ea typeface="微軟正黑體 Light" pitchFamily="34" charset="-120"/>
              <a:cs typeface="微軟正黑體 Light" pitchFamily="34" charset="-120"/>
            </a:endParaRPr>
          </a:p>
          <a:p>
            <a:pPr>
              <a:defRPr/>
            </a:pPr>
            <a:r>
              <a:rPr lang="en-US" altLang="zh-TW" sz="1800" dirty="0" smtClean="0">
                <a:latin typeface="微軟正黑體 Light" pitchFamily="34" charset="-120"/>
                <a:ea typeface="微軟正黑體 Light" pitchFamily="34" charset="-120"/>
                <a:cs typeface="微軟正黑體 Light" pitchFamily="34" charset="-120"/>
              </a:rPr>
              <a:t>05.22</a:t>
            </a:r>
            <a:r>
              <a:rPr lang="zh-TW" altLang="en-US" sz="1800" dirty="0" smtClean="0">
                <a:latin typeface="微軟正黑體 Light" pitchFamily="34" charset="-120"/>
                <a:ea typeface="微軟正黑體 Light" pitchFamily="34" charset="-120"/>
                <a:cs typeface="微軟正黑體 Light" pitchFamily="34" charset="-120"/>
              </a:rPr>
              <a:t>東區：「城鄉連結，互助共好」</a:t>
            </a:r>
            <a:endParaRPr lang="en-US" altLang="zh-TW" sz="1800" dirty="0" smtClean="0">
              <a:latin typeface="微軟正黑體 Light" pitchFamily="34" charset="-120"/>
              <a:ea typeface="微軟正黑體 Light" pitchFamily="34" charset="-120"/>
              <a:cs typeface="微軟正黑體 Light" pitchFamily="34" charset="-120"/>
            </a:endParaRPr>
          </a:p>
          <a:p>
            <a:pPr>
              <a:defRPr/>
            </a:pPr>
            <a:endParaRPr lang="en-US" altLang="zh-TW" sz="1800" dirty="0" smtClean="0">
              <a:latin typeface="微軟正黑體 Light" pitchFamily="34" charset="-120"/>
              <a:ea typeface="微軟正黑體 Light" pitchFamily="34" charset="-120"/>
              <a:cs typeface="微軟正黑體 Light" pitchFamily="34" charset="-120"/>
            </a:endParaRPr>
          </a:p>
          <a:p>
            <a:pPr>
              <a:defRPr/>
            </a:pPr>
            <a:r>
              <a:rPr lang="zh-TW" altLang="en-US" sz="1800" dirty="0" smtClean="0">
                <a:latin typeface="微軟正黑體 Light" pitchFamily="34" charset="-120"/>
                <a:ea typeface="微軟正黑體 Light" pitchFamily="34" charset="-120"/>
                <a:cs typeface="微軟正黑體 Light" pitchFamily="34" charset="-120"/>
              </a:rPr>
              <a:t>報名資訊請詳見都會營造臉書粉絲專頁</a:t>
            </a:r>
          </a:p>
        </p:txBody>
      </p:sp>
      <p:pic>
        <p:nvPicPr>
          <p:cNvPr id="6" name="圖片 5" descr="0001 (11).jpg"/>
          <p:cNvPicPr>
            <a:picLocks noChangeAspect="1"/>
          </p:cNvPicPr>
          <p:nvPr/>
        </p:nvPicPr>
        <p:blipFill>
          <a:blip r:embed="rId4" cstate="print"/>
          <a:stretch>
            <a:fillRect/>
          </a:stretch>
        </p:blipFill>
        <p:spPr>
          <a:xfrm>
            <a:off x="5401740" y="703477"/>
            <a:ext cx="2698652" cy="3808555"/>
          </a:xfrm>
          <a:prstGeom prst="rect">
            <a:avLst/>
          </a:prstGeom>
        </p:spPr>
      </p:pic>
      <p:pic>
        <p:nvPicPr>
          <p:cNvPr id="8" name="圖片 7"/>
          <p:cNvPicPr>
            <a:picLocks noChangeAspect="1"/>
          </p:cNvPicPr>
          <p:nvPr/>
        </p:nvPicPr>
        <p:blipFill>
          <a:blip r:embed="rId5" cstate="print">
            <a:extLst>
              <a:ext uri="{BEBA8EAE-BF5A-486C-A8C5-ECC9F3942E4B}">
                <a14:imgProps xmlns:a14="http://schemas.microsoft.com/office/drawing/2010/main">
                  <a14:imgLayer r:embed="rId3">
                    <a14:imgEffect>
                      <a14:backgroundRemoval t="0" b="100000" l="40582" r="99363"/>
                    </a14:imgEffect>
                  </a14:imgLayer>
                </a14:imgProps>
              </a:ext>
              <a:ext uri="{28A0092B-C50C-407E-A947-70E740481C1C}">
                <a14:useLocalDpi xmlns:a14="http://schemas.microsoft.com/office/drawing/2010/main" val="0"/>
              </a:ext>
            </a:extLst>
          </a:blip>
          <a:stretch>
            <a:fillRect/>
          </a:stretch>
        </p:blipFill>
        <p:spPr>
          <a:xfrm>
            <a:off x="5715322" y="0"/>
            <a:ext cx="3428678" cy="5143500"/>
          </a:xfrm>
          <a:prstGeom prst="rect">
            <a:avLst/>
          </a:prstGeom>
        </p:spPr>
      </p:pic>
      <p:sp>
        <p:nvSpPr>
          <p:cNvPr id="9" name="矩形 8"/>
          <p:cNvSpPr/>
          <p:nvPr/>
        </p:nvSpPr>
        <p:spPr>
          <a:xfrm>
            <a:off x="391035" y="714781"/>
            <a:ext cx="8282887" cy="3767071"/>
          </a:xfrm>
          <a:prstGeom prst="rect">
            <a:avLst/>
          </a:prstGeom>
          <a:noFill/>
          <a:ln w="76200">
            <a:solidFill>
              <a:srgbClr val="4BC3B5"/>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TW" dirty="0" smtClean="0"/>
              <a:t>+</a:t>
            </a:r>
            <a:endParaRPr lang="zh-TW" altLang="en-US" dirty="0"/>
          </a:p>
        </p:txBody>
      </p:sp>
      <p:sp>
        <p:nvSpPr>
          <p:cNvPr id="10" name="矩形 9"/>
          <p:cNvSpPr/>
          <p:nvPr/>
        </p:nvSpPr>
        <p:spPr>
          <a:xfrm>
            <a:off x="8483965" y="2385814"/>
            <a:ext cx="660043" cy="660043"/>
          </a:xfrm>
          <a:prstGeom prst="rect">
            <a:avLst/>
          </a:prstGeom>
          <a:solidFill>
            <a:srgbClr val="F8CE0A"/>
          </a:solidFill>
          <a:ln>
            <a:solidFill>
              <a:srgbClr val="F8CE0A"/>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5" name="標題 1"/>
          <p:cNvSpPr txBox="1">
            <a:spLocks/>
          </p:cNvSpPr>
          <p:nvPr/>
        </p:nvSpPr>
        <p:spPr>
          <a:xfrm>
            <a:off x="457200" y="61962"/>
            <a:ext cx="8229600" cy="709588"/>
          </a:xfrm>
          <a:prstGeom prst="rect">
            <a:avLst/>
          </a:prstGeom>
        </p:spPr>
        <p:txBody>
          <a:bodyPr vert="horz" lIns="91440" tIns="45720" rIns="91440" bIns="45720" rtlCol="0" anchor="ctr">
            <a:normAutofit/>
          </a:bodyPr>
          <a:lstStyle/>
          <a:p>
            <a:pPr lvl="0" algn="ctr">
              <a:spcBef>
                <a:spcPct val="0"/>
              </a:spcBef>
            </a:pPr>
            <a:r>
              <a:rPr lang="zh-TW" altLang="en-US" sz="3600" dirty="0" smtClean="0">
                <a:latin typeface="微軟正黑體 Light" pitchFamily="34" charset="-120"/>
                <a:ea typeface="微軟正黑體 Light" pitchFamily="34" charset="-120"/>
                <a:cs typeface="微軟正黑體 Light" pitchFamily="34" charset="-120"/>
              </a:rPr>
              <a:t>都會型營造願景工作坊</a:t>
            </a:r>
            <a:endParaRPr lang="zh-TW" altLang="en-US" sz="3600" dirty="0">
              <a:latin typeface="微軟正黑體 Light" pitchFamily="34" charset="-120"/>
              <a:ea typeface="微軟正黑體 Light" pitchFamily="34" charset="-120"/>
              <a:cs typeface="微軟正黑體 Light" pitchFamily="34" charset="-120"/>
            </a:endParaRPr>
          </a:p>
        </p:txBody>
      </p:sp>
      <p:pic>
        <p:nvPicPr>
          <p:cNvPr id="11" name="圖片 10" descr="180316094644.png"/>
          <p:cNvPicPr>
            <a:picLocks noChangeAspect="1"/>
          </p:cNvPicPr>
          <p:nvPr/>
        </p:nvPicPr>
        <p:blipFill>
          <a:blip r:embed="rId6" cstate="print"/>
          <a:stretch>
            <a:fillRect/>
          </a:stretch>
        </p:blipFill>
        <p:spPr>
          <a:xfrm>
            <a:off x="4860032" y="3363838"/>
            <a:ext cx="504056" cy="504056"/>
          </a:xfrm>
          <a:prstGeom prst="rect">
            <a:avLst/>
          </a:prstGeom>
        </p:spPr>
      </p:pic>
    </p:spTree>
    <p:extLst>
      <p:ext uri="{BB962C8B-B14F-4D97-AF65-F5344CB8AC3E}">
        <p14:creationId xmlns:p14="http://schemas.microsoft.com/office/powerpoint/2010/main" val="880841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457200" y="1995687"/>
            <a:ext cx="8229600" cy="709588"/>
          </a:xfrm>
        </p:spPr>
        <p:txBody>
          <a:bodyPr>
            <a:normAutofit/>
          </a:bodyPr>
          <a:lstStyle/>
          <a:p>
            <a:r>
              <a:rPr lang="zh-TW" altLang="en-US" sz="3600" dirty="0" smtClean="0">
                <a:latin typeface="微軟正黑體 Light" pitchFamily="34" charset="-120"/>
                <a:ea typeface="微軟正黑體 Light" pitchFamily="34" charset="-120"/>
                <a:cs typeface="微軟正黑體 Light" pitchFamily="34" charset="-120"/>
              </a:rPr>
              <a:t>全球人口正以極快速度往都會聚集</a:t>
            </a:r>
            <a:endParaRPr lang="zh-TW" altLang="en-US" sz="3600" dirty="0">
              <a:latin typeface="微軟正黑體 Light" pitchFamily="34" charset="-120"/>
              <a:ea typeface="微軟正黑體 Light" pitchFamily="34" charset="-120"/>
              <a:cs typeface="微軟正黑體 Light" pitchFamily="34" charset="-120"/>
            </a:endParaRPr>
          </a:p>
        </p:txBody>
      </p:sp>
    </p:spTree>
    <p:extLst>
      <p:ext uri="{BB962C8B-B14F-4D97-AF65-F5344CB8AC3E}">
        <p14:creationId xmlns:p14="http://schemas.microsoft.com/office/powerpoint/2010/main" val="54715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957" y="123478"/>
            <a:ext cx="3152775" cy="606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3705045" y="195486"/>
            <a:ext cx="4896544" cy="4154984"/>
          </a:xfrm>
          <a:prstGeom prst="rect">
            <a:avLst/>
          </a:prstGeom>
          <a:noFill/>
        </p:spPr>
        <p:txBody>
          <a:bodyPr wrap="square" rtlCol="0">
            <a:spAutoFit/>
          </a:bodyPr>
          <a:lstStyle/>
          <a:p>
            <a:r>
              <a:rPr lang="zh-TW" altLang="en-US" sz="2800" dirty="0" smtClean="0">
                <a:latin typeface="微軟正黑體" panose="020B0604030504040204" pitchFamily="34" charset="-120"/>
                <a:ea typeface="微軟正黑體" panose="020B0604030504040204" pitchFamily="34" charset="-120"/>
              </a:rPr>
              <a:t>你還會活多久？</a:t>
            </a:r>
            <a:endParaRPr lang="en-US" altLang="zh-TW" sz="2800" dirty="0" smtClean="0">
              <a:latin typeface="微軟正黑體" panose="020B0604030504040204" pitchFamily="34" charset="-120"/>
              <a:ea typeface="微軟正黑體" panose="020B0604030504040204" pitchFamily="34" charset="-120"/>
            </a:endParaRPr>
          </a:p>
          <a:p>
            <a:endParaRPr lang="en-US" altLang="zh-TW" sz="2000" dirty="0" smtClean="0">
              <a:latin typeface="微軟正黑體" panose="020B0604030504040204" pitchFamily="34" charset="-120"/>
              <a:ea typeface="微軟正黑體" panose="020B0604030504040204" pitchFamily="34" charset="-120"/>
            </a:endParaRPr>
          </a:p>
          <a:p>
            <a:r>
              <a:rPr lang="zh-TW" altLang="en-US" sz="2000" dirty="0" smtClean="0">
                <a:latin typeface="微軟正黑體" panose="020B0604030504040204" pitchFamily="34" charset="-120"/>
                <a:ea typeface="微軟正黑體" panose="020B0604030504040204" pitchFamily="34" charset="-120"/>
              </a:rPr>
              <a:t>現在的人</a:t>
            </a:r>
            <a:endParaRPr lang="en-US" altLang="zh-TW" sz="2000" dirty="0" smtClean="0">
              <a:latin typeface="微軟正黑體" panose="020B0604030504040204" pitchFamily="34" charset="-120"/>
              <a:ea typeface="微軟正黑體" panose="020B0604030504040204" pitchFamily="34" charset="-120"/>
            </a:endParaRPr>
          </a:p>
          <a:p>
            <a:r>
              <a:rPr lang="zh-TW" altLang="en-US" sz="2000" dirty="0">
                <a:latin typeface="微軟正黑體" panose="020B0604030504040204" pitchFamily="34" charset="-120"/>
                <a:ea typeface="微軟正黑體" panose="020B0604030504040204" pitchFamily="34" charset="-120"/>
              </a:rPr>
              <a:t>長壽已經</a:t>
            </a:r>
            <a:r>
              <a:rPr lang="zh-TW" altLang="en-US" sz="2000" dirty="0" smtClean="0">
                <a:latin typeface="微軟正黑體" panose="020B0604030504040204" pitchFamily="34" charset="-120"/>
                <a:ea typeface="微軟正黑體" panose="020B0604030504040204" pitchFamily="34" charset="-120"/>
              </a:rPr>
              <a:t>不是問題</a:t>
            </a:r>
            <a:endParaRPr lang="en-US" altLang="zh-TW" sz="2000" dirty="0" smtClean="0">
              <a:latin typeface="微軟正黑體" panose="020B0604030504040204" pitchFamily="34" charset="-120"/>
              <a:ea typeface="微軟正黑體" panose="020B0604030504040204" pitchFamily="34" charset="-120"/>
            </a:endParaRPr>
          </a:p>
          <a:p>
            <a:r>
              <a:rPr lang="zh-TW" altLang="en-US" sz="2000" dirty="0">
                <a:latin typeface="微軟正黑體" panose="020B0604030504040204" pitchFamily="34" charset="-120"/>
                <a:ea typeface="微軟正黑體" panose="020B0604030504040204" pitchFamily="34" charset="-120"/>
              </a:rPr>
              <a:t>幸福的長壽才是</a:t>
            </a:r>
            <a:r>
              <a:rPr lang="zh-TW" altLang="en-US" sz="2000" dirty="0" smtClean="0">
                <a:latin typeface="微軟正黑體" panose="020B0604030504040204" pitchFamily="34" charset="-120"/>
                <a:ea typeface="微軟正黑體" panose="020B0604030504040204" pitchFamily="34" charset="-120"/>
              </a:rPr>
              <a:t>挑戰</a:t>
            </a:r>
            <a:endParaRPr lang="en-US" altLang="zh-TW" sz="2000" dirty="0" smtClean="0">
              <a:latin typeface="微軟正黑體" panose="020B0604030504040204" pitchFamily="34" charset="-120"/>
              <a:ea typeface="微軟正黑體" panose="020B0604030504040204" pitchFamily="34" charset="-120"/>
            </a:endParaRPr>
          </a:p>
          <a:p>
            <a:endParaRPr lang="en-US" altLang="zh-TW" sz="2000" dirty="0">
              <a:latin typeface="微軟正黑體" panose="020B0604030504040204" pitchFamily="34" charset="-120"/>
              <a:ea typeface="微軟正黑體" panose="020B0604030504040204" pitchFamily="34" charset="-120"/>
            </a:endParaRPr>
          </a:p>
          <a:p>
            <a:r>
              <a:rPr lang="zh-TW" altLang="en-US" sz="2000" dirty="0" smtClean="0">
                <a:latin typeface="微軟正黑體" panose="020B0604030504040204" pitchFamily="34" charset="-120"/>
                <a:ea typeface="微軟正黑體" panose="020B0604030504040204" pitchFamily="34" charset="-120"/>
              </a:rPr>
              <a:t>當一半以上人口即將都是百歲人瑞時</a:t>
            </a:r>
            <a:endParaRPr lang="en-US" altLang="zh-TW" sz="2000" dirty="0" smtClean="0">
              <a:latin typeface="微軟正黑體" panose="020B0604030504040204" pitchFamily="34" charset="-120"/>
              <a:ea typeface="微軟正黑體" panose="020B0604030504040204" pitchFamily="34" charset="-120"/>
            </a:endParaRPr>
          </a:p>
          <a:p>
            <a:r>
              <a:rPr lang="zh-TW" altLang="en-US" sz="2000" dirty="0" smtClean="0">
                <a:latin typeface="微軟正黑體" panose="020B0604030504040204" pitchFamily="34" charset="-120"/>
                <a:ea typeface="微軟正黑體" panose="020B0604030504040204" pitchFamily="34" charset="-120"/>
              </a:rPr>
              <a:t>高齡</a:t>
            </a:r>
            <a:r>
              <a:rPr lang="zh-TW" altLang="en-US" sz="2000" dirty="0">
                <a:latin typeface="微軟正黑體" panose="020B0604030504040204" pitchFamily="34" charset="-120"/>
                <a:ea typeface="微軟正黑體" panose="020B0604030504040204" pitchFamily="34" charset="-120"/>
              </a:rPr>
              <a:t>問題就</a:t>
            </a:r>
            <a:r>
              <a:rPr lang="zh-TW" altLang="en-US" sz="2000" dirty="0" smtClean="0">
                <a:latin typeface="微軟正黑體" panose="020B0604030504040204" pitchFamily="34" charset="-120"/>
                <a:ea typeface="微軟正黑體" panose="020B0604030504040204" pitchFamily="34" charset="-120"/>
              </a:rPr>
              <a:t>不只是照護的概念了</a:t>
            </a:r>
            <a:endParaRPr lang="en-US" altLang="zh-TW" sz="2000" dirty="0" smtClean="0">
              <a:latin typeface="微軟正黑體" panose="020B0604030504040204" pitchFamily="34" charset="-120"/>
              <a:ea typeface="微軟正黑體" panose="020B0604030504040204" pitchFamily="34" charset="-120"/>
            </a:endParaRPr>
          </a:p>
          <a:p>
            <a:r>
              <a:rPr lang="zh-TW" altLang="en-US" sz="2000" dirty="0" smtClean="0">
                <a:latin typeface="微軟正黑體" panose="020B0604030504040204" pitchFamily="34" charset="-120"/>
                <a:ea typeface="微軟正黑體" panose="020B0604030504040204" pitchFamily="34" charset="-120"/>
              </a:rPr>
              <a:t>必須系統性的從高齡者的生活環境、社交網絡、財務支持等等面相規劃出一個生態，才能因應解決</a:t>
            </a:r>
            <a:endParaRPr lang="en-US" altLang="zh-TW" sz="2000" dirty="0" smtClean="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8858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片 21" descr="op228-a12-p3-01.jpg"/>
          <p:cNvPicPr>
            <a:picLocks noChangeAspect="1"/>
          </p:cNvPicPr>
          <p:nvPr/>
        </p:nvPicPr>
        <p:blipFill>
          <a:blip r:embed="rId2" cstate="print"/>
          <a:srcRect r="6867" b="5839"/>
          <a:stretch>
            <a:fillRect/>
          </a:stretch>
        </p:blipFill>
        <p:spPr>
          <a:xfrm>
            <a:off x="4572000" y="0"/>
            <a:ext cx="4401452" cy="5143500"/>
          </a:xfrm>
          <a:prstGeom prst="rect">
            <a:avLst/>
          </a:prstGeom>
        </p:spPr>
      </p:pic>
      <p:sp>
        <p:nvSpPr>
          <p:cNvPr id="10" name="標題 1"/>
          <p:cNvSpPr txBox="1">
            <a:spLocks/>
          </p:cNvSpPr>
          <p:nvPr/>
        </p:nvSpPr>
        <p:spPr>
          <a:xfrm>
            <a:off x="457200" y="61962"/>
            <a:ext cx="8229600" cy="70958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TW" altLang="en-US" sz="3600" noProof="0" dirty="0" smtClean="0">
                <a:latin typeface="微軟正黑體 Light" pitchFamily="34" charset="-120"/>
                <a:ea typeface="微軟正黑體 Light" pitchFamily="34" charset="-120"/>
                <a:cs typeface="微軟正黑體 Light" pitchFamily="34" charset="-120"/>
              </a:rPr>
              <a:t>可預見的未來</a:t>
            </a:r>
            <a:r>
              <a:rPr lang="en-US" altLang="zh-TW" sz="3600" noProof="0" dirty="0" smtClean="0">
                <a:latin typeface="微軟正黑體 Light" pitchFamily="34" charset="-120"/>
                <a:ea typeface="微軟正黑體 Light" pitchFamily="34" charset="-120"/>
                <a:cs typeface="微軟正黑體 Light" pitchFamily="34" charset="-120"/>
              </a:rPr>
              <a:t>……</a:t>
            </a:r>
            <a:endParaRPr kumimoji="0" lang="zh-TW" altLang="en-US" sz="3600" b="0" i="0" u="none" strike="noStrike" kern="1200" cap="none" spc="0" normalizeH="0" baseline="0" noProof="0" dirty="0">
              <a:ln>
                <a:noFill/>
              </a:ln>
              <a:effectLst/>
              <a:uLnTx/>
              <a:uFillTx/>
              <a:latin typeface="微軟正黑體 Light" pitchFamily="34" charset="-120"/>
              <a:ea typeface="微軟正黑體 Light" pitchFamily="34" charset="-120"/>
              <a:cs typeface="微軟正黑體 Light" pitchFamily="34" charset="-120"/>
            </a:endParaRPr>
          </a:p>
        </p:txBody>
      </p:sp>
      <p:sp>
        <p:nvSpPr>
          <p:cNvPr id="13" name="橢圓 12"/>
          <p:cNvSpPr/>
          <p:nvPr/>
        </p:nvSpPr>
        <p:spPr>
          <a:xfrm>
            <a:off x="251520" y="771710"/>
            <a:ext cx="1440000" cy="1440000"/>
          </a:xfrm>
          <a:prstGeom prst="ellipse">
            <a:avLst/>
          </a:prstGeom>
          <a:solidFill>
            <a:srgbClr val="631F16"/>
          </a:solidFill>
          <a:ln>
            <a:solidFill>
              <a:srgbClr val="FFFFFF"/>
            </a:solidFill>
            <a:prstDash val="sysDash"/>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1600" b="1" dirty="0" smtClean="0">
                <a:solidFill>
                  <a:schemeClr val="bg1"/>
                </a:solidFill>
                <a:latin typeface="微軟正黑體 Light" pitchFamily="34" charset="-120"/>
                <a:ea typeface="微軟正黑體 Light" pitchFamily="34" charset="-120"/>
                <a:cs typeface="微軟正黑體 Light" pitchFamily="34" charset="-120"/>
              </a:rPr>
              <a:t>2018</a:t>
            </a:r>
          </a:p>
          <a:p>
            <a:pPr algn="just" eaLnBrk="0" hangingPunct="0"/>
            <a:r>
              <a:rPr lang="zh-TW" altLang="en-US" sz="1200" dirty="0" smtClean="0">
                <a:solidFill>
                  <a:schemeClr val="bg1"/>
                </a:solidFill>
                <a:latin typeface="微軟正黑體 Light" pitchFamily="34" charset="-120"/>
                <a:ea typeface="微軟正黑體 Light" pitchFamily="34" charset="-120"/>
                <a:cs typeface="微軟正黑體 Light" pitchFamily="34" charset="-120"/>
              </a:rPr>
              <a:t>高齡人口占比超過</a:t>
            </a:r>
            <a:r>
              <a:rPr lang="en-US" altLang="zh-TW" sz="1200" dirty="0" smtClean="0">
                <a:solidFill>
                  <a:schemeClr val="bg1"/>
                </a:solidFill>
                <a:latin typeface="微軟正黑體 Light" pitchFamily="34" charset="-120"/>
                <a:ea typeface="微軟正黑體 Light" pitchFamily="34" charset="-120"/>
                <a:cs typeface="微軟正黑體 Light" pitchFamily="34" charset="-120"/>
              </a:rPr>
              <a:t>14%</a:t>
            </a:r>
            <a:r>
              <a:rPr lang="zh-TW" altLang="en-US" sz="1200" dirty="0" smtClean="0">
                <a:solidFill>
                  <a:schemeClr val="bg1"/>
                </a:solidFill>
                <a:latin typeface="微軟正黑體 Light" pitchFamily="34" charset="-120"/>
                <a:ea typeface="微軟正黑體 Light" pitchFamily="34" charset="-120"/>
                <a:cs typeface="微軟正黑體 Light" pitchFamily="34" charset="-120"/>
              </a:rPr>
              <a:t>，台灣邁入高齡社會</a:t>
            </a:r>
            <a:endParaRPr lang="en-US" altLang="zh-TW" sz="1200" dirty="0" smtClean="0">
              <a:solidFill>
                <a:schemeClr val="bg1"/>
              </a:solidFill>
              <a:latin typeface="微軟正黑體 Light" pitchFamily="34" charset="-120"/>
              <a:ea typeface="微軟正黑體 Light" pitchFamily="34" charset="-120"/>
              <a:cs typeface="微軟正黑體 Light" pitchFamily="34" charset="-120"/>
            </a:endParaRPr>
          </a:p>
        </p:txBody>
      </p:sp>
      <p:sp>
        <p:nvSpPr>
          <p:cNvPr id="14" name="橢圓 13"/>
          <p:cNvSpPr/>
          <p:nvPr/>
        </p:nvSpPr>
        <p:spPr>
          <a:xfrm>
            <a:off x="1835696" y="771710"/>
            <a:ext cx="1440000" cy="1440000"/>
          </a:xfrm>
          <a:prstGeom prst="ellipse">
            <a:avLst/>
          </a:prstGeom>
          <a:solidFill>
            <a:srgbClr val="498EAF"/>
          </a:solidFill>
          <a:ln>
            <a:solidFill>
              <a:srgbClr val="FFFFFF"/>
            </a:solidFill>
            <a:prstDash val="sysDash"/>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1600" b="1" dirty="0" smtClean="0">
                <a:solidFill>
                  <a:schemeClr val="bg1"/>
                </a:solidFill>
                <a:latin typeface="微軟正黑體 Light" pitchFamily="34" charset="-120"/>
                <a:ea typeface="微軟正黑體 Light" pitchFamily="34" charset="-120"/>
                <a:cs typeface="微軟正黑體 Light" pitchFamily="34" charset="-120"/>
              </a:rPr>
              <a:t>2020</a:t>
            </a:r>
          </a:p>
          <a:p>
            <a:pPr algn="just" eaLnBrk="0" hangingPunct="0"/>
            <a:r>
              <a:rPr lang="zh-TW" altLang="en-US" sz="1200" dirty="0" smtClean="0">
                <a:solidFill>
                  <a:schemeClr val="bg1"/>
                </a:solidFill>
                <a:latin typeface="微軟正黑體 Light" pitchFamily="34" charset="-120"/>
                <a:ea typeface="微軟正黑體 Light" pitchFamily="34" charset="-120"/>
                <a:cs typeface="微軟正黑體 Light" pitchFamily="34" charset="-120"/>
              </a:rPr>
              <a:t>扶養比高達</a:t>
            </a:r>
            <a:r>
              <a:rPr lang="en-US" altLang="zh-TW" sz="1200" dirty="0" smtClean="0">
                <a:solidFill>
                  <a:schemeClr val="bg1"/>
                </a:solidFill>
                <a:latin typeface="微軟正黑體 Light" pitchFamily="34" charset="-120"/>
                <a:ea typeface="微軟正黑體 Light" pitchFamily="34" charset="-120"/>
                <a:cs typeface="微軟正黑體 Light" pitchFamily="34" charset="-120"/>
              </a:rPr>
              <a:t>40.7</a:t>
            </a:r>
            <a:r>
              <a:rPr lang="zh-TW" altLang="en-US" sz="1200" dirty="0" smtClean="0">
                <a:solidFill>
                  <a:schemeClr val="bg1"/>
                </a:solidFill>
                <a:latin typeface="微軟正黑體 Light" pitchFamily="34" charset="-120"/>
                <a:ea typeface="微軟正黑體 Light" pitchFamily="34" charset="-120"/>
                <a:cs typeface="微軟正黑體 Light" pitchFamily="34" charset="-120"/>
              </a:rPr>
              <a:t>，每</a:t>
            </a:r>
            <a:r>
              <a:rPr lang="en-US" altLang="zh-TW" sz="1200" dirty="0" smtClean="0">
                <a:solidFill>
                  <a:schemeClr val="bg1"/>
                </a:solidFill>
                <a:latin typeface="微軟正黑體 Light" pitchFamily="34" charset="-120"/>
                <a:ea typeface="微軟正黑體 Light" pitchFamily="34" charset="-120"/>
                <a:cs typeface="微軟正黑體 Light" pitchFamily="34" charset="-120"/>
              </a:rPr>
              <a:t>2.5</a:t>
            </a:r>
            <a:r>
              <a:rPr lang="zh-TW" altLang="en-US" sz="1200" dirty="0" smtClean="0">
                <a:solidFill>
                  <a:schemeClr val="bg1"/>
                </a:solidFill>
                <a:latin typeface="微軟正黑體 Light" pitchFamily="34" charset="-120"/>
                <a:ea typeface="微軟正黑體 Light" pitchFamily="34" charset="-120"/>
                <a:cs typeface="微軟正黑體 Light" pitchFamily="34" charset="-120"/>
              </a:rPr>
              <a:t>人就要扶養</a:t>
            </a:r>
            <a:r>
              <a:rPr lang="en-US" altLang="zh-TW" sz="1200" dirty="0" smtClean="0">
                <a:solidFill>
                  <a:schemeClr val="bg1"/>
                </a:solidFill>
                <a:latin typeface="微軟正黑體 Light" pitchFamily="34" charset="-120"/>
                <a:ea typeface="微軟正黑體 Light" pitchFamily="34" charset="-120"/>
                <a:cs typeface="微軟正黑體 Light" pitchFamily="34" charset="-120"/>
              </a:rPr>
              <a:t>1</a:t>
            </a:r>
            <a:r>
              <a:rPr lang="zh-TW" altLang="en-US" sz="1200" dirty="0" smtClean="0">
                <a:solidFill>
                  <a:schemeClr val="bg1"/>
                </a:solidFill>
                <a:latin typeface="微軟正黑體 Light" pitchFamily="34" charset="-120"/>
                <a:ea typeface="微軟正黑體 Light" pitchFamily="34" charset="-120"/>
                <a:cs typeface="微軟正黑體 Light" pitchFamily="34" charset="-120"/>
              </a:rPr>
              <a:t>人</a:t>
            </a:r>
            <a:endParaRPr lang="en-US" altLang="zh-TW" sz="1200" dirty="0" smtClean="0">
              <a:solidFill>
                <a:schemeClr val="bg1"/>
              </a:solidFill>
              <a:latin typeface="微軟正黑體 Light" pitchFamily="34" charset="-120"/>
              <a:ea typeface="微軟正黑體 Light" pitchFamily="34" charset="-120"/>
              <a:cs typeface="微軟正黑體 Light" pitchFamily="34" charset="-120"/>
            </a:endParaRPr>
          </a:p>
        </p:txBody>
      </p:sp>
      <p:sp>
        <p:nvSpPr>
          <p:cNvPr id="15" name="橢圓 14"/>
          <p:cNvSpPr/>
          <p:nvPr/>
        </p:nvSpPr>
        <p:spPr>
          <a:xfrm>
            <a:off x="3419872" y="771710"/>
            <a:ext cx="1440000" cy="1440000"/>
          </a:xfrm>
          <a:prstGeom prst="ellipse">
            <a:avLst/>
          </a:prstGeom>
          <a:solidFill>
            <a:srgbClr val="E5BB4B"/>
          </a:solidFill>
          <a:ln>
            <a:solidFill>
              <a:schemeClr val="tx1"/>
            </a:solidFill>
            <a:prstDash val="sysDash"/>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1600" b="1" dirty="0" smtClean="0">
                <a:solidFill>
                  <a:schemeClr val="tx1"/>
                </a:solidFill>
                <a:latin typeface="微軟正黑體 Light" pitchFamily="34" charset="-120"/>
                <a:ea typeface="微軟正黑體 Light" pitchFamily="34" charset="-120"/>
                <a:cs typeface="微軟正黑體 Light" pitchFamily="34" charset="-120"/>
              </a:rPr>
              <a:t>2025</a:t>
            </a:r>
          </a:p>
          <a:p>
            <a:pPr algn="just" eaLnBrk="0" hangingPunct="0"/>
            <a:r>
              <a:rPr lang="zh-TW" altLang="en-US" sz="1200" dirty="0" smtClean="0">
                <a:solidFill>
                  <a:schemeClr val="tx1"/>
                </a:solidFill>
                <a:latin typeface="微軟正黑體 Light" pitchFamily="34" charset="-120"/>
                <a:ea typeface="微軟正黑體 Light" pitchFamily="34" charset="-120"/>
                <a:cs typeface="微軟正黑體 Light" pitchFamily="34" charset="-120"/>
              </a:rPr>
              <a:t>全台總人口數開始減少</a:t>
            </a:r>
            <a:endParaRPr lang="en-US" altLang="zh-TW" sz="1200" dirty="0" smtClean="0">
              <a:solidFill>
                <a:schemeClr val="tx1"/>
              </a:solidFill>
              <a:latin typeface="微軟正黑體 Light" pitchFamily="34" charset="-120"/>
              <a:ea typeface="微軟正黑體 Light" pitchFamily="34" charset="-120"/>
              <a:cs typeface="微軟正黑體 Light" pitchFamily="34" charset="-120"/>
            </a:endParaRPr>
          </a:p>
          <a:p>
            <a:pPr algn="just" eaLnBrk="0" hangingPunct="0"/>
            <a:endParaRPr lang="en-US" altLang="zh-TW" sz="1200" dirty="0" smtClean="0">
              <a:latin typeface="微軟正黑體 Light" pitchFamily="34" charset="-120"/>
              <a:ea typeface="微軟正黑體 Light" pitchFamily="34" charset="-120"/>
              <a:cs typeface="微軟正黑體 Light" pitchFamily="34" charset="-120"/>
            </a:endParaRPr>
          </a:p>
        </p:txBody>
      </p:sp>
      <p:sp>
        <p:nvSpPr>
          <p:cNvPr id="16" name="橢圓 15"/>
          <p:cNvSpPr/>
          <p:nvPr/>
        </p:nvSpPr>
        <p:spPr>
          <a:xfrm>
            <a:off x="5004048" y="771710"/>
            <a:ext cx="1440000" cy="1440000"/>
          </a:xfrm>
          <a:prstGeom prst="ellipse">
            <a:avLst/>
          </a:prstGeom>
          <a:solidFill>
            <a:srgbClr val="E4DACE"/>
          </a:solidFill>
          <a:ln>
            <a:solidFill>
              <a:schemeClr val="tx1"/>
            </a:solidFill>
            <a:prstDash val="sysDash"/>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1600" b="1" dirty="0" smtClean="0">
                <a:solidFill>
                  <a:schemeClr val="tx1"/>
                </a:solidFill>
                <a:latin typeface="微軟正黑體 Light" pitchFamily="34" charset="-120"/>
                <a:ea typeface="微軟正黑體 Light" pitchFamily="34" charset="-120"/>
                <a:cs typeface="微軟正黑體 Light" pitchFamily="34" charset="-120"/>
              </a:rPr>
              <a:t>2026</a:t>
            </a:r>
          </a:p>
          <a:p>
            <a:pPr algn="just" eaLnBrk="0" hangingPunct="0"/>
            <a:r>
              <a:rPr lang="zh-TW" altLang="en-US" sz="1200" dirty="0" smtClean="0">
                <a:solidFill>
                  <a:schemeClr val="tx1"/>
                </a:solidFill>
                <a:latin typeface="微軟正黑體 Light" pitchFamily="34" charset="-120"/>
                <a:ea typeface="微軟正黑體 Light" pitchFamily="34" charset="-120"/>
                <a:cs typeface="微軟正黑體 Light" pitchFamily="34" charset="-120"/>
              </a:rPr>
              <a:t>高齡人口占比超過</a:t>
            </a:r>
            <a:r>
              <a:rPr lang="en-US" altLang="zh-TW" sz="1200" dirty="0" smtClean="0">
                <a:solidFill>
                  <a:schemeClr val="tx1"/>
                </a:solidFill>
                <a:latin typeface="微軟正黑體 Light" pitchFamily="34" charset="-120"/>
                <a:ea typeface="微軟正黑體 Light" pitchFamily="34" charset="-120"/>
                <a:cs typeface="微軟正黑體 Light" pitchFamily="34" charset="-120"/>
              </a:rPr>
              <a:t>20%</a:t>
            </a:r>
            <a:r>
              <a:rPr lang="zh-TW" altLang="en-US" sz="1200" dirty="0" smtClean="0">
                <a:solidFill>
                  <a:schemeClr val="tx1"/>
                </a:solidFill>
                <a:latin typeface="微軟正黑體 Light" pitchFamily="34" charset="-120"/>
                <a:ea typeface="微軟正黑體 Light" pitchFamily="34" charset="-120"/>
                <a:cs typeface="微軟正黑體 Light" pitchFamily="34" charset="-120"/>
              </a:rPr>
              <a:t>，台灣進入超高齡社會</a:t>
            </a:r>
            <a:endParaRPr lang="en-US" altLang="zh-TW" sz="1200" dirty="0" smtClean="0">
              <a:solidFill>
                <a:schemeClr val="tx1"/>
              </a:solidFill>
              <a:latin typeface="微軟正黑體 Light" pitchFamily="34" charset="-120"/>
              <a:ea typeface="微軟正黑體 Light" pitchFamily="34" charset="-120"/>
              <a:cs typeface="微軟正黑體 Light" pitchFamily="34" charset="-120"/>
            </a:endParaRPr>
          </a:p>
        </p:txBody>
      </p:sp>
      <p:sp>
        <p:nvSpPr>
          <p:cNvPr id="17" name="橢圓 16"/>
          <p:cNvSpPr/>
          <p:nvPr/>
        </p:nvSpPr>
        <p:spPr>
          <a:xfrm>
            <a:off x="4211960" y="2211710"/>
            <a:ext cx="1440000" cy="1440000"/>
          </a:xfrm>
          <a:prstGeom prst="ellipse">
            <a:avLst/>
          </a:prstGeom>
          <a:solidFill>
            <a:srgbClr val="631F16"/>
          </a:solidFill>
          <a:ln>
            <a:solidFill>
              <a:srgbClr val="FFFFFF"/>
            </a:solidFill>
            <a:prstDash val="sysDash"/>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1600" b="1" dirty="0" smtClean="0">
                <a:solidFill>
                  <a:schemeClr val="bg1"/>
                </a:solidFill>
                <a:latin typeface="微軟正黑體 Light" pitchFamily="34" charset="-120"/>
                <a:ea typeface="微軟正黑體 Light" pitchFamily="34" charset="-120"/>
                <a:cs typeface="微軟正黑體 Light" pitchFamily="34" charset="-120"/>
              </a:rPr>
              <a:t>2030</a:t>
            </a:r>
          </a:p>
          <a:p>
            <a:pPr algn="just" eaLnBrk="0" hangingPunct="0"/>
            <a:r>
              <a:rPr lang="zh-TW" altLang="en-US" sz="1200" dirty="0" smtClean="0">
                <a:solidFill>
                  <a:schemeClr val="bg1"/>
                </a:solidFill>
                <a:latin typeface="微軟正黑體 Light" pitchFamily="34" charset="-120"/>
                <a:ea typeface="微軟正黑體 Light" pitchFamily="34" charset="-120"/>
                <a:cs typeface="微軟正黑體 Light" pitchFamily="34" charset="-120"/>
              </a:rPr>
              <a:t>每</a:t>
            </a:r>
            <a:r>
              <a:rPr lang="en-US" altLang="zh-TW" sz="1200" dirty="0" smtClean="0">
                <a:solidFill>
                  <a:schemeClr val="bg1"/>
                </a:solidFill>
                <a:latin typeface="微軟正黑體 Light" pitchFamily="34" charset="-120"/>
                <a:ea typeface="微軟正黑體 Light" pitchFamily="34" charset="-120"/>
                <a:cs typeface="微軟正黑體 Light" pitchFamily="34" charset="-120"/>
              </a:rPr>
              <a:t>4</a:t>
            </a:r>
            <a:r>
              <a:rPr lang="zh-TW" altLang="en-US" sz="1200" dirty="0" smtClean="0">
                <a:solidFill>
                  <a:schemeClr val="bg1"/>
                </a:solidFill>
                <a:latin typeface="微軟正黑體 Light" pitchFamily="34" charset="-120"/>
                <a:ea typeface="微軟正黑體 Light" pitchFamily="34" charset="-120"/>
                <a:cs typeface="微軟正黑體 Light" pitchFamily="34" charset="-120"/>
              </a:rPr>
              <a:t>人就有一名高齡者</a:t>
            </a:r>
            <a:endParaRPr lang="en-US" altLang="zh-TW" sz="1200" dirty="0" smtClean="0">
              <a:solidFill>
                <a:schemeClr val="bg1"/>
              </a:solidFill>
              <a:latin typeface="微軟正黑體 Light" pitchFamily="34" charset="-120"/>
              <a:ea typeface="微軟正黑體 Light" pitchFamily="34" charset="-120"/>
              <a:cs typeface="微軟正黑體 Light" pitchFamily="34" charset="-120"/>
            </a:endParaRPr>
          </a:p>
          <a:p>
            <a:pPr algn="just" eaLnBrk="0" hangingPunct="0"/>
            <a:endParaRPr lang="en-US" altLang="zh-TW" sz="1200" dirty="0" smtClean="0">
              <a:latin typeface="微軟正黑體 Light" pitchFamily="34" charset="-120"/>
              <a:ea typeface="微軟正黑體 Light" pitchFamily="34" charset="-120"/>
              <a:cs typeface="微軟正黑體 Light" pitchFamily="34" charset="-120"/>
            </a:endParaRPr>
          </a:p>
        </p:txBody>
      </p:sp>
      <p:sp>
        <p:nvSpPr>
          <p:cNvPr id="18" name="橢圓 17"/>
          <p:cNvSpPr/>
          <p:nvPr/>
        </p:nvSpPr>
        <p:spPr>
          <a:xfrm>
            <a:off x="2627784" y="2211710"/>
            <a:ext cx="1440000" cy="1440000"/>
          </a:xfrm>
          <a:prstGeom prst="ellipse">
            <a:avLst/>
          </a:prstGeom>
          <a:solidFill>
            <a:srgbClr val="E4DACE"/>
          </a:solidFill>
          <a:ln>
            <a:solidFill>
              <a:schemeClr val="tx1"/>
            </a:solidFill>
            <a:prstDash val="sysDash"/>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1600" b="1" dirty="0" smtClean="0">
                <a:latin typeface="微軟正黑體 Light" pitchFamily="34" charset="-120"/>
                <a:ea typeface="微軟正黑體 Light" pitchFamily="34" charset="-120"/>
                <a:cs typeface="微軟正黑體 Light" pitchFamily="34" charset="-120"/>
              </a:rPr>
              <a:t>2034</a:t>
            </a:r>
          </a:p>
          <a:p>
            <a:pPr algn="just" eaLnBrk="0" hangingPunct="0"/>
            <a:r>
              <a:rPr lang="zh-TW" altLang="en-US" sz="1200" dirty="0" smtClean="0">
                <a:latin typeface="微軟正黑體 Light" pitchFamily="34" charset="-120"/>
                <a:ea typeface="微軟正黑體 Light" pitchFamily="34" charset="-120"/>
                <a:cs typeface="微軟正黑體 Light" pitchFamily="34" charset="-120"/>
              </a:rPr>
              <a:t>全國每</a:t>
            </a:r>
            <a:r>
              <a:rPr lang="en-US" altLang="zh-TW" sz="1200" dirty="0" smtClean="0">
                <a:latin typeface="微軟正黑體 Light" pitchFamily="34" charset="-120"/>
                <a:ea typeface="微軟正黑體 Light" pitchFamily="34" charset="-120"/>
                <a:cs typeface="微軟正黑體 Light" pitchFamily="34" charset="-120"/>
              </a:rPr>
              <a:t>2</a:t>
            </a:r>
            <a:r>
              <a:rPr lang="zh-TW" altLang="en-US" sz="1200" dirty="0" smtClean="0">
                <a:latin typeface="微軟正黑體 Light" pitchFamily="34" charset="-120"/>
                <a:ea typeface="微軟正黑體 Light" pitchFamily="34" charset="-120"/>
                <a:cs typeface="微軟正黑體 Light" pitchFamily="34" charset="-120"/>
              </a:rPr>
              <a:t>人就有</a:t>
            </a:r>
            <a:r>
              <a:rPr lang="en-US" altLang="zh-TW" sz="1200" dirty="0" smtClean="0">
                <a:latin typeface="微軟正黑體 Light" pitchFamily="34" charset="-120"/>
                <a:ea typeface="微軟正黑體 Light" pitchFamily="34" charset="-120"/>
                <a:cs typeface="微軟正黑體 Light" pitchFamily="34" charset="-120"/>
              </a:rPr>
              <a:t>1</a:t>
            </a:r>
            <a:r>
              <a:rPr lang="zh-TW" altLang="en-US" sz="1200" dirty="0" smtClean="0">
                <a:latin typeface="微軟正黑體 Light" pitchFamily="34" charset="-120"/>
                <a:ea typeface="微軟正黑體 Light" pitchFamily="34" charset="-120"/>
                <a:cs typeface="微軟正黑體 Light" pitchFamily="34" charset="-120"/>
              </a:rPr>
              <a:t>人超過</a:t>
            </a:r>
            <a:r>
              <a:rPr lang="en-US" altLang="zh-TW" sz="1200" dirty="0" smtClean="0">
                <a:latin typeface="微軟正黑體 Light" pitchFamily="34" charset="-120"/>
                <a:ea typeface="微軟正黑體 Light" pitchFamily="34" charset="-120"/>
                <a:cs typeface="微軟正黑體 Light" pitchFamily="34" charset="-120"/>
              </a:rPr>
              <a:t>50</a:t>
            </a:r>
            <a:r>
              <a:rPr lang="zh-TW" altLang="en-US" sz="1200" dirty="0" smtClean="0">
                <a:latin typeface="微軟正黑體 Light" pitchFamily="34" charset="-120"/>
                <a:ea typeface="微軟正黑體 Light" pitchFamily="34" charset="-120"/>
                <a:cs typeface="微軟正黑體 Light" pitchFamily="34" charset="-120"/>
              </a:rPr>
              <a:t>歲</a:t>
            </a:r>
            <a:endParaRPr lang="en-US" altLang="zh-TW" sz="1200" dirty="0" smtClean="0">
              <a:latin typeface="微軟正黑體 Light" pitchFamily="34" charset="-120"/>
              <a:ea typeface="微軟正黑體 Light" pitchFamily="34" charset="-120"/>
              <a:cs typeface="微軟正黑體 Light" pitchFamily="34" charset="-120"/>
            </a:endParaRPr>
          </a:p>
        </p:txBody>
      </p:sp>
      <p:sp>
        <p:nvSpPr>
          <p:cNvPr id="19" name="橢圓 18"/>
          <p:cNvSpPr/>
          <p:nvPr/>
        </p:nvSpPr>
        <p:spPr>
          <a:xfrm>
            <a:off x="1043768" y="2211550"/>
            <a:ext cx="1440000" cy="1440000"/>
          </a:xfrm>
          <a:prstGeom prst="ellipse">
            <a:avLst/>
          </a:prstGeom>
          <a:solidFill>
            <a:srgbClr val="E5BB4B"/>
          </a:solidFill>
          <a:ln>
            <a:solidFill>
              <a:schemeClr val="tx1"/>
            </a:solidFill>
            <a:prstDash val="sysDash"/>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1600" b="1" dirty="0" smtClean="0">
                <a:latin typeface="微軟正黑體 Light" pitchFamily="34" charset="-120"/>
                <a:ea typeface="微軟正黑體 Light" pitchFamily="34" charset="-120"/>
                <a:cs typeface="微軟正黑體 Light" pitchFamily="34" charset="-120"/>
              </a:rPr>
              <a:t>2040</a:t>
            </a:r>
          </a:p>
          <a:p>
            <a:pPr algn="just" eaLnBrk="0" hangingPunct="0"/>
            <a:r>
              <a:rPr lang="zh-TW" altLang="en-US" sz="1200" dirty="0" smtClean="0">
                <a:latin typeface="微軟正黑體 Light" pitchFamily="34" charset="-120"/>
                <a:ea typeface="微軟正黑體 Light" pitchFamily="34" charset="-120"/>
                <a:cs typeface="微軟正黑體 Light" pitchFamily="34" charset="-120"/>
              </a:rPr>
              <a:t>老年人口超過</a:t>
            </a:r>
            <a:r>
              <a:rPr lang="en-US" altLang="zh-TW" sz="1200" dirty="0" smtClean="0">
                <a:latin typeface="微軟正黑體 Light" pitchFamily="34" charset="-120"/>
                <a:ea typeface="微軟正黑體 Light" pitchFamily="34" charset="-120"/>
                <a:cs typeface="微軟正黑體 Light" pitchFamily="34" charset="-120"/>
              </a:rPr>
              <a:t>30%</a:t>
            </a:r>
            <a:r>
              <a:rPr lang="zh-TW" altLang="en-US" sz="1200" dirty="0" smtClean="0">
                <a:latin typeface="微軟正黑體 Light" pitchFamily="34" charset="-120"/>
                <a:ea typeface="微軟正黑體 Light" pitchFamily="34" charset="-120"/>
                <a:cs typeface="微軟正黑體 Light" pitchFamily="34" charset="-120"/>
              </a:rPr>
              <a:t>，工作年齡人口跌破</a:t>
            </a:r>
            <a:r>
              <a:rPr lang="en-US" altLang="zh-TW" sz="1200" dirty="0" smtClean="0">
                <a:latin typeface="微軟正黑體 Light" pitchFamily="34" charset="-120"/>
                <a:ea typeface="微軟正黑體 Light" pitchFamily="34" charset="-120"/>
                <a:cs typeface="微軟正黑體 Light" pitchFamily="34" charset="-120"/>
              </a:rPr>
              <a:t>60%</a:t>
            </a:r>
          </a:p>
        </p:txBody>
      </p:sp>
      <p:sp>
        <p:nvSpPr>
          <p:cNvPr id="20" name="橢圓 19"/>
          <p:cNvSpPr/>
          <p:nvPr/>
        </p:nvSpPr>
        <p:spPr>
          <a:xfrm>
            <a:off x="1835696" y="3631492"/>
            <a:ext cx="1440000" cy="1440000"/>
          </a:xfrm>
          <a:prstGeom prst="ellipse">
            <a:avLst/>
          </a:prstGeom>
          <a:solidFill>
            <a:srgbClr val="631F16"/>
          </a:solidFill>
          <a:ln>
            <a:solidFill>
              <a:srgbClr val="FFFFFF"/>
            </a:solidFill>
            <a:prstDash val="sysDash"/>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1600" b="1" dirty="0" smtClean="0">
                <a:solidFill>
                  <a:schemeClr val="bg1"/>
                </a:solidFill>
                <a:latin typeface="微軟正黑體 Light" pitchFamily="34" charset="-120"/>
                <a:ea typeface="微軟正黑體 Light" pitchFamily="34" charset="-120"/>
                <a:cs typeface="微軟正黑體 Light" pitchFamily="34" charset="-120"/>
              </a:rPr>
              <a:t>2050</a:t>
            </a:r>
          </a:p>
          <a:p>
            <a:pPr algn="just" eaLnBrk="0" hangingPunct="0"/>
            <a:r>
              <a:rPr lang="zh-TW" altLang="en-US" sz="1200" dirty="0" smtClean="0">
                <a:solidFill>
                  <a:schemeClr val="bg1"/>
                </a:solidFill>
                <a:latin typeface="微軟正黑體 Light" pitchFamily="34" charset="-120"/>
                <a:ea typeface="微軟正黑體 Light" pitchFamily="34" charset="-120"/>
                <a:cs typeface="微軟正黑體 Light" pitchFamily="34" charset="-120"/>
              </a:rPr>
              <a:t>未滿</a:t>
            </a:r>
            <a:r>
              <a:rPr lang="en-US" altLang="zh-TW" sz="1200" dirty="0" smtClean="0">
                <a:solidFill>
                  <a:schemeClr val="bg1"/>
                </a:solidFill>
                <a:latin typeface="微軟正黑體 Light" pitchFamily="34" charset="-120"/>
                <a:ea typeface="微軟正黑體 Light" pitchFamily="34" charset="-120"/>
                <a:cs typeface="微軟正黑體 Light" pitchFamily="34" charset="-120"/>
              </a:rPr>
              <a:t>15</a:t>
            </a:r>
            <a:r>
              <a:rPr lang="zh-TW" altLang="en-US" sz="1200" dirty="0" smtClean="0">
                <a:solidFill>
                  <a:schemeClr val="bg1"/>
                </a:solidFill>
                <a:latin typeface="微軟正黑體 Light" pitchFamily="34" charset="-120"/>
                <a:ea typeface="微軟正黑體 Light" pitchFamily="34" charset="-120"/>
                <a:cs typeface="微軟正黑體 Light" pitchFamily="34" charset="-120"/>
              </a:rPr>
              <a:t>歲人口不到</a:t>
            </a:r>
            <a:r>
              <a:rPr lang="en-US" altLang="zh-TW" sz="1200" dirty="0" smtClean="0">
                <a:solidFill>
                  <a:schemeClr val="bg1"/>
                </a:solidFill>
                <a:latin typeface="微軟正黑體 Light" pitchFamily="34" charset="-120"/>
                <a:ea typeface="微軟正黑體 Light" pitchFamily="34" charset="-120"/>
                <a:cs typeface="微軟正黑體 Light" pitchFamily="34" charset="-120"/>
              </a:rPr>
              <a:t>10%</a:t>
            </a:r>
          </a:p>
          <a:p>
            <a:pPr algn="just" eaLnBrk="0" hangingPunct="0"/>
            <a:endParaRPr lang="en-US" altLang="zh-TW" sz="1200" dirty="0" smtClean="0">
              <a:latin typeface="微軟正黑體 Light" pitchFamily="34" charset="-120"/>
              <a:ea typeface="微軟正黑體 Light" pitchFamily="34" charset="-120"/>
              <a:cs typeface="微軟正黑體 Light" pitchFamily="34" charset="-120"/>
            </a:endParaRPr>
          </a:p>
        </p:txBody>
      </p:sp>
      <p:sp>
        <p:nvSpPr>
          <p:cNvPr id="21" name="橢圓 20"/>
          <p:cNvSpPr/>
          <p:nvPr/>
        </p:nvSpPr>
        <p:spPr>
          <a:xfrm>
            <a:off x="3419872" y="3631492"/>
            <a:ext cx="1440000" cy="1440000"/>
          </a:xfrm>
          <a:prstGeom prst="ellipse">
            <a:avLst/>
          </a:prstGeom>
          <a:solidFill>
            <a:srgbClr val="498EAF"/>
          </a:solidFill>
          <a:ln>
            <a:solidFill>
              <a:srgbClr val="FFFFFF"/>
            </a:solidFill>
            <a:prstDash val="sysDash"/>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1600" b="1" dirty="0" smtClean="0">
                <a:solidFill>
                  <a:schemeClr val="bg1"/>
                </a:solidFill>
                <a:latin typeface="微軟正黑體 Light" pitchFamily="34" charset="-120"/>
                <a:ea typeface="微軟正黑體 Light" pitchFamily="34" charset="-120"/>
                <a:cs typeface="微軟正黑體 Light" pitchFamily="34" charset="-120"/>
              </a:rPr>
              <a:t>2060</a:t>
            </a:r>
          </a:p>
          <a:p>
            <a:pPr algn="just" eaLnBrk="0" hangingPunct="0"/>
            <a:r>
              <a:rPr lang="zh-TW" altLang="en-US" sz="1200" dirty="0" smtClean="0">
                <a:solidFill>
                  <a:schemeClr val="bg1"/>
                </a:solidFill>
                <a:latin typeface="微軟正黑體 Light" pitchFamily="34" charset="-120"/>
                <a:ea typeface="微軟正黑體 Light" pitchFamily="34" charset="-120"/>
                <a:cs typeface="微軟正黑體 Light" pitchFamily="34" charset="-120"/>
              </a:rPr>
              <a:t>扶養比高達</a:t>
            </a:r>
            <a:r>
              <a:rPr lang="en-US" altLang="zh-TW" sz="1200" dirty="0" smtClean="0">
                <a:solidFill>
                  <a:schemeClr val="bg1"/>
                </a:solidFill>
                <a:latin typeface="微軟正黑體 Light" pitchFamily="34" charset="-120"/>
                <a:ea typeface="微軟正黑體 Light" pitchFamily="34" charset="-120"/>
                <a:cs typeface="微軟正黑體 Light" pitchFamily="34" charset="-120"/>
              </a:rPr>
              <a:t>94.2</a:t>
            </a:r>
            <a:r>
              <a:rPr lang="zh-TW" altLang="en-US" sz="1200" dirty="0" smtClean="0">
                <a:solidFill>
                  <a:schemeClr val="bg1"/>
                </a:solidFill>
                <a:latin typeface="微軟正黑體 Light" pitchFamily="34" charset="-120"/>
                <a:ea typeface="微軟正黑體 Light" pitchFamily="34" charset="-120"/>
                <a:cs typeface="微軟正黑體 Light" pitchFamily="34" charset="-120"/>
              </a:rPr>
              <a:t>，每</a:t>
            </a:r>
            <a:r>
              <a:rPr lang="en-US" altLang="zh-TW" sz="1200" dirty="0" smtClean="0">
                <a:solidFill>
                  <a:schemeClr val="bg1"/>
                </a:solidFill>
                <a:latin typeface="微軟正黑體 Light" pitchFamily="34" charset="-120"/>
                <a:ea typeface="微軟正黑體 Light" pitchFamily="34" charset="-120"/>
                <a:cs typeface="微軟正黑體 Light" pitchFamily="34" charset="-120"/>
              </a:rPr>
              <a:t>1.3</a:t>
            </a:r>
            <a:r>
              <a:rPr lang="zh-TW" altLang="en-US" sz="1200" dirty="0" smtClean="0">
                <a:solidFill>
                  <a:schemeClr val="bg1"/>
                </a:solidFill>
                <a:latin typeface="微軟正黑體 Light" pitchFamily="34" charset="-120"/>
                <a:ea typeface="微軟正黑體 Light" pitchFamily="34" charset="-120"/>
                <a:cs typeface="微軟正黑體 Light" pitchFamily="34" charset="-120"/>
              </a:rPr>
              <a:t>人撫養</a:t>
            </a:r>
            <a:r>
              <a:rPr lang="en-US" altLang="zh-TW" sz="1200" dirty="0" smtClean="0">
                <a:solidFill>
                  <a:schemeClr val="bg1"/>
                </a:solidFill>
                <a:latin typeface="微軟正黑體 Light" pitchFamily="34" charset="-120"/>
                <a:ea typeface="微軟正黑體 Light" pitchFamily="34" charset="-120"/>
                <a:cs typeface="微軟正黑體 Light" pitchFamily="34" charset="-120"/>
              </a:rPr>
              <a:t>1</a:t>
            </a:r>
            <a:r>
              <a:rPr lang="zh-TW" altLang="en-US" sz="1200" dirty="0" smtClean="0">
                <a:solidFill>
                  <a:schemeClr val="bg1"/>
                </a:solidFill>
                <a:latin typeface="微軟正黑體 Light" pitchFamily="34" charset="-120"/>
                <a:ea typeface="微軟正黑體 Light" pitchFamily="34" charset="-120"/>
                <a:cs typeface="微軟正黑體 Light" pitchFamily="34" charset="-120"/>
              </a:rPr>
              <a:t>位老人</a:t>
            </a:r>
            <a:endParaRPr lang="en-US" altLang="zh-TW" sz="1200" dirty="0" smtClean="0">
              <a:solidFill>
                <a:schemeClr val="bg1"/>
              </a:solidFill>
              <a:latin typeface="微軟正黑體 Light" pitchFamily="34" charset="-120"/>
              <a:ea typeface="微軟正黑體 Light" pitchFamily="34" charset="-120"/>
              <a:cs typeface="微軟正黑體 Light" pitchFamily="34" charset="-120"/>
            </a:endParaRPr>
          </a:p>
        </p:txBody>
      </p:sp>
    </p:spTree>
    <p:extLst>
      <p:ext uri="{BB962C8B-B14F-4D97-AF65-F5344CB8AC3E}">
        <p14:creationId xmlns:p14="http://schemas.microsoft.com/office/powerpoint/2010/main" val="2201801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8570"/>
            <a:ext cx="4499992" cy="5661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4716016" y="339502"/>
            <a:ext cx="4176464" cy="2862322"/>
          </a:xfrm>
          <a:prstGeom prst="rect">
            <a:avLst/>
          </a:prstGeom>
          <a:noFill/>
        </p:spPr>
        <p:txBody>
          <a:bodyPr wrap="square" rtlCol="0">
            <a:spAutoFit/>
          </a:bodyPr>
          <a:lstStyle/>
          <a:p>
            <a:r>
              <a:rPr lang="zh-TW" altLang="en-US" sz="2000" dirty="0" smtClean="0">
                <a:latin typeface="微軟正黑體" panose="020B0604030504040204" pitchFamily="34" charset="-120"/>
                <a:ea typeface="微軟正黑體" panose="020B0604030504040204" pitchFamily="34" charset="-120"/>
              </a:rPr>
              <a:t>面對高齡社會的多樣化需求</a:t>
            </a:r>
            <a:endParaRPr lang="en-US" altLang="zh-TW" sz="2000" dirty="0" smtClean="0">
              <a:latin typeface="微軟正黑體" panose="020B0604030504040204" pitchFamily="34" charset="-120"/>
              <a:ea typeface="微軟正黑體" panose="020B0604030504040204" pitchFamily="34" charset="-120"/>
            </a:endParaRPr>
          </a:p>
          <a:p>
            <a:r>
              <a:rPr lang="zh-TW" altLang="en-US" sz="2000" dirty="0">
                <a:latin typeface="微軟正黑體" panose="020B0604030504040204" pitchFamily="34" charset="-120"/>
                <a:ea typeface="微軟正黑體" panose="020B0604030504040204" pitchFamily="34" charset="-120"/>
              </a:rPr>
              <a:t>經濟</a:t>
            </a:r>
            <a:r>
              <a:rPr lang="zh-TW" altLang="en-US" sz="2000" dirty="0" smtClean="0">
                <a:latin typeface="微軟正黑體" panose="020B0604030504040204" pitchFamily="34" charset="-120"/>
                <a:ea typeface="微軟正黑體" panose="020B0604030504040204" pitchFamily="34" charset="-120"/>
              </a:rPr>
              <a:t>需求：</a:t>
            </a:r>
            <a:r>
              <a:rPr lang="zh-TW" altLang="en-US" sz="2000" b="1" dirty="0" smtClean="0">
                <a:latin typeface="微軟正黑體" panose="020B0604030504040204" pitchFamily="34" charset="-120"/>
                <a:ea typeface="微軟正黑體" panose="020B0604030504040204" pitchFamily="34" charset="-120"/>
              </a:rPr>
              <a:t>再就業的可能</a:t>
            </a:r>
            <a:endParaRPr lang="en-US" altLang="zh-TW" sz="2000" b="1" dirty="0" smtClean="0">
              <a:latin typeface="微軟正黑體" panose="020B0604030504040204" pitchFamily="34" charset="-120"/>
              <a:ea typeface="微軟正黑體" panose="020B0604030504040204" pitchFamily="34" charset="-120"/>
            </a:endParaRPr>
          </a:p>
          <a:p>
            <a:r>
              <a:rPr lang="zh-TW" altLang="en-US" sz="2000" dirty="0" smtClean="0">
                <a:latin typeface="微軟正黑體" panose="020B0604030504040204" pitchFamily="34" charset="-120"/>
                <a:ea typeface="微軟正黑體" panose="020B0604030504040204" pitchFamily="34" charset="-120"/>
              </a:rPr>
              <a:t>社會支持網絡的需求：</a:t>
            </a:r>
            <a:r>
              <a:rPr lang="zh-TW" altLang="en-US" sz="2000" b="1" dirty="0" smtClean="0">
                <a:latin typeface="微軟正黑體" panose="020B0604030504040204" pitchFamily="34" charset="-120"/>
                <a:ea typeface="微軟正黑體" panose="020B0604030504040204" pitchFamily="34" charset="-120"/>
              </a:rPr>
              <a:t>創造社群的連結</a:t>
            </a:r>
            <a:endParaRPr lang="en-US" altLang="zh-TW" sz="2000" b="1" dirty="0" smtClean="0">
              <a:latin typeface="微軟正黑體" panose="020B0604030504040204" pitchFamily="34" charset="-120"/>
              <a:ea typeface="微軟正黑體" panose="020B0604030504040204" pitchFamily="34" charset="-120"/>
            </a:endParaRPr>
          </a:p>
          <a:p>
            <a:r>
              <a:rPr lang="zh-TW" altLang="en-US" sz="2000" dirty="0">
                <a:latin typeface="微軟正黑體" panose="020B0604030504040204" pitchFamily="34" charset="-120"/>
                <a:ea typeface="微軟正黑體" panose="020B0604030504040204" pitchFamily="34" charset="-120"/>
              </a:rPr>
              <a:t>學習的</a:t>
            </a:r>
            <a:r>
              <a:rPr lang="zh-TW" altLang="en-US" sz="2000" dirty="0" smtClean="0">
                <a:latin typeface="微軟正黑體" panose="020B0604030504040204" pitchFamily="34" charset="-120"/>
                <a:ea typeface="微軟正黑體" panose="020B0604030504040204" pitchFamily="34" charset="-120"/>
              </a:rPr>
              <a:t>需求：</a:t>
            </a:r>
            <a:r>
              <a:rPr lang="zh-TW" altLang="en-US" sz="2000" b="1" dirty="0" smtClean="0">
                <a:latin typeface="微軟正黑體" panose="020B0604030504040204" pitchFamily="34" charset="-120"/>
                <a:ea typeface="微軟正黑體" panose="020B0604030504040204" pitchFamily="34" charset="-120"/>
              </a:rPr>
              <a:t>彌補人生學習的可能</a:t>
            </a:r>
            <a:endParaRPr lang="en-US" altLang="zh-TW" sz="2000" b="1" dirty="0" smtClean="0">
              <a:latin typeface="微軟正黑體" panose="020B0604030504040204" pitchFamily="34" charset="-120"/>
              <a:ea typeface="微軟正黑體" panose="020B0604030504040204" pitchFamily="34" charset="-120"/>
            </a:endParaRPr>
          </a:p>
          <a:p>
            <a:r>
              <a:rPr lang="zh-TW" altLang="en-US" sz="2000" dirty="0">
                <a:latin typeface="微軟正黑體" panose="020B0604030504040204" pitchFamily="34" charset="-120"/>
                <a:ea typeface="微軟正黑體" panose="020B0604030504040204" pitchFamily="34" charset="-120"/>
              </a:rPr>
              <a:t>如何從這些</a:t>
            </a:r>
            <a:r>
              <a:rPr lang="zh-TW" altLang="en-US" sz="2000" dirty="0" smtClean="0">
                <a:latin typeface="微軟正黑體" panose="020B0604030504040204" pitchFamily="34" charset="-120"/>
                <a:ea typeface="微軟正黑體" panose="020B0604030504040204" pitchFamily="34" charset="-120"/>
              </a:rPr>
              <a:t>需求發展出一個可以永續運作的經濟模式？而非全然仰賴社福體系</a:t>
            </a:r>
            <a:endParaRPr lang="en-US" altLang="zh-TW" sz="2000" dirty="0" smtClean="0">
              <a:latin typeface="微軟正黑體" panose="020B0604030504040204" pitchFamily="34" charset="-120"/>
              <a:ea typeface="微軟正黑體" panose="020B0604030504040204" pitchFamily="34" charset="-120"/>
            </a:endParaRPr>
          </a:p>
          <a:p>
            <a:r>
              <a:rPr lang="zh-TW" altLang="en-US" sz="2000" dirty="0" smtClean="0">
                <a:latin typeface="微軟正黑體" panose="020B0604030504040204" pitchFamily="34" charset="-120"/>
                <a:ea typeface="微軟正黑體" panose="020B0604030504040204" pitchFamily="34" charset="-120"/>
              </a:rPr>
              <a:t>這樣的系統性思考才是對策</a:t>
            </a:r>
            <a:endParaRPr lang="zh-TW" altLang="en-US" sz="2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375300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 y="-164554"/>
            <a:ext cx="9145016" cy="3672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a:xfrm>
            <a:off x="179512" y="3579862"/>
            <a:ext cx="8856984" cy="1477328"/>
          </a:xfrm>
          <a:prstGeom prst="rect">
            <a:avLst/>
          </a:prstGeom>
          <a:noFill/>
        </p:spPr>
        <p:txBody>
          <a:bodyPr wrap="square" rtlCol="0">
            <a:spAutoFit/>
          </a:bodyPr>
          <a:lstStyle/>
          <a:p>
            <a:r>
              <a:rPr lang="zh-TW" altLang="en-US" dirty="0" smtClean="0"/>
              <a:t>日本主要企業的問卷                                                                   原</a:t>
            </a:r>
            <a:r>
              <a:rPr lang="zh-TW" altLang="en-US" dirty="0"/>
              <a:t>公司有再雇用機制</a:t>
            </a:r>
            <a:r>
              <a:rPr lang="en-US" altLang="zh-TW" dirty="0"/>
              <a:t>〈11%〉</a:t>
            </a:r>
            <a:endParaRPr lang="zh-TW" altLang="en-US" dirty="0"/>
          </a:p>
          <a:p>
            <a:r>
              <a:rPr lang="zh-TW" altLang="en-US" dirty="0" smtClean="0"/>
              <a:t>員工</a:t>
            </a:r>
            <a:r>
              <a:rPr lang="zh-TW" altLang="en-US" dirty="0"/>
              <a:t>退休後的</a:t>
            </a:r>
            <a:r>
              <a:rPr lang="zh-TW" altLang="en-US" dirty="0" smtClean="0"/>
              <a:t>意願</a:t>
            </a:r>
            <a:endParaRPr lang="en-US" altLang="zh-TW" dirty="0" smtClean="0"/>
          </a:p>
          <a:p>
            <a:r>
              <a:rPr lang="zh-TW" altLang="en-US" dirty="0"/>
              <a:t>自己</a:t>
            </a:r>
            <a:r>
              <a:rPr lang="zh-TW" altLang="en-US" dirty="0" smtClean="0"/>
              <a:t>創業或做副業</a:t>
            </a:r>
            <a:endParaRPr lang="en-US" altLang="zh-TW" dirty="0" smtClean="0"/>
          </a:p>
          <a:p>
            <a:r>
              <a:rPr lang="zh-TW" altLang="en-US" dirty="0"/>
              <a:t>提前</a:t>
            </a:r>
            <a:r>
              <a:rPr lang="zh-TW" altLang="en-US" dirty="0" smtClean="0"/>
              <a:t>退休</a:t>
            </a:r>
            <a:endParaRPr lang="en-US" altLang="zh-TW" dirty="0" smtClean="0"/>
          </a:p>
          <a:p>
            <a:r>
              <a:rPr lang="zh-TW" altLang="en-US" dirty="0"/>
              <a:t>再</a:t>
            </a:r>
            <a:r>
              <a:rPr lang="zh-TW" altLang="en-US" dirty="0" smtClean="0"/>
              <a:t>進修</a:t>
            </a:r>
            <a:endParaRPr lang="zh-TW" altLang="en-US" dirty="0"/>
          </a:p>
        </p:txBody>
      </p:sp>
    </p:spTree>
    <p:extLst>
      <p:ext uri="{BB962C8B-B14F-4D97-AF65-F5344CB8AC3E}">
        <p14:creationId xmlns:p14="http://schemas.microsoft.com/office/powerpoint/2010/main" val="9610286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8609"/>
            <a:ext cx="9144000" cy="5900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5748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a:off x="323528" y="195486"/>
            <a:ext cx="2736304" cy="369332"/>
          </a:xfrm>
          <a:prstGeom prst="rect">
            <a:avLst/>
          </a:prstGeom>
          <a:noFill/>
        </p:spPr>
        <p:txBody>
          <a:bodyPr wrap="square" rtlCol="0">
            <a:spAutoFit/>
          </a:bodyPr>
          <a:lstStyle/>
          <a:p>
            <a:r>
              <a:rPr lang="zh-TW" altLang="en-US" dirty="0" smtClean="0"/>
              <a:t>再求學、再創業的機會</a:t>
            </a:r>
            <a:endParaRPr lang="zh-TW" altLang="en-US" dirty="0"/>
          </a:p>
        </p:txBody>
      </p:sp>
    </p:spTree>
    <p:extLst>
      <p:ext uri="{BB962C8B-B14F-4D97-AF65-F5344CB8AC3E}">
        <p14:creationId xmlns:p14="http://schemas.microsoft.com/office/powerpoint/2010/main" val="40629445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35" y="-612224"/>
            <a:ext cx="9108065" cy="5732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6733539" y="30266"/>
            <a:ext cx="738664" cy="2592288"/>
          </a:xfrm>
          <a:prstGeom prst="rect">
            <a:avLst/>
          </a:prstGeom>
          <a:noFill/>
        </p:spPr>
        <p:txBody>
          <a:bodyPr vert="eaVert" wrap="square" rtlCol="0">
            <a:spAutoFit/>
          </a:bodyPr>
          <a:lstStyle/>
          <a:p>
            <a:r>
              <a:rPr lang="zh-TW" altLang="en-US" dirty="0" smtClean="0"/>
              <a:t>當百歲已經是常態時</a:t>
            </a:r>
            <a:endParaRPr lang="en-US" altLang="zh-TW" dirty="0" smtClean="0"/>
          </a:p>
          <a:p>
            <a:r>
              <a:rPr lang="zh-TW" altLang="en-US" dirty="0"/>
              <a:t>如何幸福才是</a:t>
            </a:r>
            <a:r>
              <a:rPr lang="zh-TW" altLang="en-US" dirty="0" smtClean="0"/>
              <a:t>挑戰！</a:t>
            </a:r>
            <a:endParaRPr lang="zh-TW" altLang="en-US" dirty="0"/>
          </a:p>
        </p:txBody>
      </p:sp>
    </p:spTree>
    <p:extLst>
      <p:ext uri="{BB962C8B-B14F-4D97-AF65-F5344CB8AC3E}">
        <p14:creationId xmlns:p14="http://schemas.microsoft.com/office/powerpoint/2010/main" val="4715553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95486"/>
            <a:ext cx="8229600"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63798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000" cy="681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75341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3.googleusercontent.com/swVoMz2OGXKeEfA5Bb-yqSueSTLH6Y94rkvRyuRWvDypg4pQEzrx4IZPOdLD3QlAXwL4w2yfvqaCS18rn0BtqU5JbGmqJByGPKFXpjZXc7-_41obTr8mELwPRjdgGmP62NcngS6Zvmfhy_n2QXFBu0OSW1IsxZNzcickXCQy6QlZ-7FLt5rbuH2fHHwrSmTBZ2RnvWp-60qv--JRa9bTtQZl75Sp3h3Bw0BB-edXR4S001nysai7Xa7X_ddAVv8xqomg9RH9yFRpNFhCgZMqSECdMSSNdH1mwea2i86xXxlwXxJB_J2pT7GZG8XHuwPR4ORAOPosEbm9uj6ASeT_fqZTAlNr8LxdoRkTUNCizyc9TAb_4dkf4c7WY9D8ROyFSo9M40E-tEHQKFq9G7udWRnKtQOyQqLQQBnqIc98qPow1q4-5NHSDTE82rHYmP41oJcNlE9LFUPYbpaiFHKmPS0CS5D9MUzTNb0xjul0O3geA4ICJnqbfrNtezmVPeEljjyWETYvRHcUtFouPzwChcvbFBsaiVc040hxHkceW_TDKI6fhB3MfelhtGfgNkFK_yx5O0FAacHip4-bzu8byZoWPDoT1EHEfF1SlDfT=w310-h637-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586784"/>
            <a:ext cx="3456384" cy="60674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3.googleusercontent.com/qyeceG1rRGR0XWiYxjPyuQhGlMNGI-zJ1ZeLbY8Kf7JQo8jJ8IMzfjhj-Eu5gOOqPukE8TSxCaYmW7zJi-8aUTOb0FTsT6gOoDBRVXXe-gRgByuo1LCElNUnrCsGLNvjbkrPQspFhB3a7c6cSK1lvocAKouS4HAsJTdkTKMaav8PHgECPRfTAJAIMf_VLT_IoqxckwpSVGax-_7cZJQvs1K5ZI1x6LMbiqcdzZZwbxxLekfqKkFVmtij21eZZNHnP3ePJ2cUJrDxR7he-YUaM-mzyAMFxBOXPjSIH--rCWkzrbP3omvXAnVrfk3J6mM0ufm_cF5lgSIRsc_89_HJQKGHkLHcstsk7pvd21gqLldhRQqMC1hjOuLZvGh61nBw6_8mN6M8h5Nz3Jp6xAls6mZJbmo_XFrr7_efclAkli8xNfwO6XONMf7VS-CqRo9uszlZBHFeUq0iD6Z5MzKqiFoYlssuDZLwWtX-jJsS1mHO_7R7-0DiAb2X92HV_t295ZVfIj7LwxlEeFxcCZO_Wz4DnNl1Nb82qC6kFKh9xF06s8KrK9Swp8pKZ2iAdwiK9Hrj8N6AZXEA2W4wFyzJedAQrlUHcAIp7i3nTLIz=w310-h637-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6875" y="-452586"/>
            <a:ext cx="4032870" cy="6067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4251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descr="Urban-Population-Urbaine1-1024x535.png"/>
          <p:cNvPicPr>
            <a:picLocks noGrp="1" noChangeAspect="1"/>
          </p:cNvPicPr>
          <p:nvPr>
            <p:ph idx="1"/>
          </p:nvPr>
        </p:nvPicPr>
        <p:blipFill>
          <a:blip r:embed="rId2" cstate="print"/>
          <a:stretch>
            <a:fillRect/>
          </a:stretch>
        </p:blipFill>
        <p:spPr>
          <a:xfrm>
            <a:off x="0" y="195486"/>
            <a:ext cx="9194942" cy="4803998"/>
          </a:xfrm>
        </p:spPr>
      </p:pic>
    </p:spTree>
    <p:extLst>
      <p:ext uri="{BB962C8B-B14F-4D97-AF65-F5344CB8AC3E}">
        <p14:creationId xmlns:p14="http://schemas.microsoft.com/office/powerpoint/2010/main" val="909397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000" dirty="0" smtClean="0">
                <a:latin typeface="微軟正黑體" panose="020B0604030504040204" pitchFamily="34" charset="-120"/>
                <a:ea typeface="微軟正黑體" panose="020B0604030504040204" pitchFamily="34" charset="-120"/>
              </a:rPr>
              <a:t>青年行動 在地創生的意義</a:t>
            </a:r>
            <a:endParaRPr lang="zh-TW" altLang="en-US" sz="4000"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395536" y="1131590"/>
            <a:ext cx="8352928" cy="3611860"/>
          </a:xfrm>
        </p:spPr>
        <p:txBody>
          <a:bodyPr>
            <a:normAutofit fontScale="92500" lnSpcReduction="20000"/>
          </a:bodyPr>
          <a:lstStyle/>
          <a:p>
            <a:pPr marL="514350" indent="-514350"/>
            <a:r>
              <a:rPr lang="zh-TW" altLang="en-US" b="1" dirty="0" smtClean="0">
                <a:latin typeface="微軟正黑體" panose="020B0604030504040204" pitchFamily="34" charset="-120"/>
                <a:ea typeface="微軟正黑體" panose="020B0604030504040204" pitchFamily="34" charset="-120"/>
              </a:rPr>
              <a:t>理念</a:t>
            </a:r>
            <a:endParaRPr lang="en-US" altLang="zh-TW" b="1" dirty="0" smtClean="0">
              <a:latin typeface="微軟正黑體" panose="020B0604030504040204" pitchFamily="34" charset="-120"/>
              <a:ea typeface="微軟正黑體" panose="020B0604030504040204" pitchFamily="34" charset="-120"/>
            </a:endParaRPr>
          </a:p>
          <a:p>
            <a:pPr marL="514350" indent="-514350">
              <a:buFont typeface="+mj-lt"/>
              <a:buAutoNum type="arabicPeriod"/>
            </a:pPr>
            <a:r>
              <a:rPr lang="zh-TW" altLang="en-US" sz="2400" dirty="0" smtClean="0">
                <a:latin typeface="微軟正黑體" panose="020B0604030504040204" pitchFamily="34" charset="-120"/>
                <a:ea typeface="微軟正黑體" panose="020B0604030504040204" pitchFamily="34" charset="-120"/>
              </a:rPr>
              <a:t>透過青年世代的視野以自我實踐的精神呈現 公共利益</a:t>
            </a:r>
            <a:endParaRPr lang="en-US" altLang="zh-TW" sz="2400" dirty="0" smtClean="0">
              <a:latin typeface="微軟正黑體" panose="020B0604030504040204" pitchFamily="34" charset="-120"/>
              <a:ea typeface="微軟正黑體" panose="020B0604030504040204" pitchFamily="34" charset="-120"/>
            </a:endParaRPr>
          </a:p>
          <a:p>
            <a:pPr marL="514350" indent="-514350">
              <a:buFont typeface="+mj-lt"/>
              <a:buAutoNum type="arabicPeriod"/>
            </a:pPr>
            <a:r>
              <a:rPr lang="zh-TW" altLang="en-US" sz="2400" dirty="0" smtClean="0">
                <a:latin typeface="微軟正黑體" panose="020B0604030504040204" pitchFamily="34" charset="-120"/>
                <a:ea typeface="微軟正黑體" panose="020B0604030504040204" pitchFamily="34" charset="-120"/>
              </a:rPr>
              <a:t>每個人有理念的一小步匯集出社會的一大步</a:t>
            </a:r>
            <a:endParaRPr lang="en-US" altLang="zh-TW" sz="2400" dirty="0" smtClean="0">
              <a:latin typeface="微軟正黑體" panose="020B0604030504040204" pitchFamily="34" charset="-120"/>
              <a:ea typeface="微軟正黑體" panose="020B0604030504040204" pitchFamily="34" charset="-120"/>
            </a:endParaRPr>
          </a:p>
          <a:p>
            <a:pPr marL="514350" indent="-514350"/>
            <a:endParaRPr lang="en-US" altLang="zh-TW" b="1" dirty="0" smtClean="0">
              <a:latin typeface="微軟正黑體" panose="020B0604030504040204" pitchFamily="34" charset="-120"/>
              <a:ea typeface="微軟正黑體" panose="020B0604030504040204" pitchFamily="34" charset="-120"/>
            </a:endParaRPr>
          </a:p>
          <a:p>
            <a:pPr marL="514350" indent="-514350"/>
            <a:r>
              <a:rPr lang="zh-TW" altLang="en-US" b="1" dirty="0" smtClean="0">
                <a:latin typeface="微軟正黑體" panose="020B0604030504040204" pitchFamily="34" charset="-120"/>
                <a:ea typeface="微軟正黑體" panose="020B0604030504040204" pitchFamily="34" charset="-120"/>
              </a:rPr>
              <a:t>思考架構</a:t>
            </a:r>
            <a:r>
              <a:rPr lang="en-US" altLang="zh-TW" b="1" dirty="0" smtClean="0">
                <a:latin typeface="微軟正黑體" panose="020B0604030504040204" pitchFamily="34" charset="-120"/>
                <a:ea typeface="微軟正黑體" panose="020B0604030504040204" pitchFamily="34" charset="-120"/>
              </a:rPr>
              <a:t>/</a:t>
            </a:r>
            <a:r>
              <a:rPr lang="zh-TW" altLang="en-US" b="1" smtClean="0">
                <a:latin typeface="微軟正黑體" panose="020B0604030504040204" pitchFamily="34" charset="-120"/>
                <a:ea typeface="微軟正黑體" panose="020B0604030504040204" pitchFamily="34" charset="-120"/>
              </a:rPr>
              <a:t>呈現</a:t>
            </a:r>
            <a:endParaRPr lang="en-US" altLang="zh-TW" b="1" dirty="0" smtClean="0">
              <a:latin typeface="微軟正黑體" panose="020B0604030504040204" pitchFamily="34" charset="-120"/>
              <a:ea typeface="微軟正黑體" panose="020B0604030504040204" pitchFamily="34" charset="-120"/>
            </a:endParaRPr>
          </a:p>
          <a:p>
            <a:pPr marL="514350" indent="-514350">
              <a:buFont typeface="+mj-lt"/>
              <a:buAutoNum type="arabicPeriod"/>
            </a:pPr>
            <a:r>
              <a:rPr lang="zh-TW" altLang="en-US" sz="2400" dirty="0" smtClean="0">
                <a:latin typeface="微軟正黑體" panose="020B0604030504040204" pitchFamily="34" charset="-120"/>
                <a:ea typeface="微軟正黑體" panose="020B0604030504040204" pitchFamily="34" charset="-120"/>
              </a:rPr>
              <a:t>環境盤點</a:t>
            </a:r>
            <a:endParaRPr lang="en-US" altLang="zh-TW" sz="2400" dirty="0" smtClean="0">
              <a:latin typeface="微軟正黑體" panose="020B0604030504040204" pitchFamily="34" charset="-120"/>
              <a:ea typeface="微軟正黑體" panose="020B0604030504040204" pitchFamily="34" charset="-120"/>
            </a:endParaRPr>
          </a:p>
          <a:p>
            <a:pPr marL="514350" indent="-514350">
              <a:buFont typeface="+mj-lt"/>
              <a:buAutoNum type="arabicPeriod"/>
            </a:pPr>
            <a:r>
              <a:rPr lang="zh-TW" altLang="en-US" sz="2400" dirty="0" smtClean="0">
                <a:latin typeface="微軟正黑體" panose="020B0604030504040204" pitchFamily="34" charset="-120"/>
                <a:ea typeface="微軟正黑體" panose="020B0604030504040204" pitchFamily="34" charset="-120"/>
              </a:rPr>
              <a:t>世代對話</a:t>
            </a:r>
            <a:endParaRPr lang="en-US" altLang="zh-TW" sz="2400" dirty="0" smtClean="0">
              <a:latin typeface="微軟正黑體" panose="020B0604030504040204" pitchFamily="34" charset="-120"/>
              <a:ea typeface="微軟正黑體" panose="020B0604030504040204" pitchFamily="34" charset="-120"/>
            </a:endParaRPr>
          </a:p>
          <a:p>
            <a:pPr marL="514350" indent="-514350">
              <a:buFont typeface="+mj-lt"/>
              <a:buAutoNum type="arabicPeriod"/>
            </a:pPr>
            <a:r>
              <a:rPr lang="zh-TW" altLang="en-US" sz="2400" dirty="0" smtClean="0">
                <a:latin typeface="微軟正黑體" panose="020B0604030504040204" pitchFamily="34" charset="-120"/>
                <a:ea typeface="微軟正黑體" panose="020B0604030504040204" pitchFamily="34" charset="-120"/>
              </a:rPr>
              <a:t>策展能力</a:t>
            </a:r>
            <a:endParaRPr lang="en-US" altLang="zh-TW" sz="2400" dirty="0" smtClean="0">
              <a:latin typeface="微軟正黑體" panose="020B0604030504040204" pitchFamily="34" charset="-120"/>
              <a:ea typeface="微軟正黑體" panose="020B0604030504040204" pitchFamily="34" charset="-120"/>
            </a:endParaRPr>
          </a:p>
          <a:p>
            <a:pPr marL="514350" indent="-514350">
              <a:buFont typeface="+mj-lt"/>
              <a:buAutoNum type="arabicPeriod"/>
            </a:pPr>
            <a:r>
              <a:rPr lang="zh-TW" altLang="en-US" sz="2400" dirty="0" smtClean="0">
                <a:latin typeface="微軟正黑體" panose="020B0604030504040204" pitchFamily="34" charset="-120"/>
                <a:ea typeface="微軟正黑體" panose="020B0604030504040204" pitchFamily="34" charset="-120"/>
              </a:rPr>
              <a:t>自我品牌</a:t>
            </a:r>
          </a:p>
          <a:p>
            <a:pPr marL="514350" indent="-514350">
              <a:buFont typeface="+mj-lt"/>
              <a:buAutoNum type="arabicPeriod"/>
            </a:pPr>
            <a:endParaRPr lang="en-US" altLang="zh-TW" dirty="0" smtClean="0"/>
          </a:p>
        </p:txBody>
      </p:sp>
    </p:spTree>
    <p:extLst>
      <p:ext uri="{BB962C8B-B14F-4D97-AF65-F5344CB8AC3E}">
        <p14:creationId xmlns:p14="http://schemas.microsoft.com/office/powerpoint/2010/main" val="32029660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361" y="681540"/>
            <a:ext cx="8568952" cy="4480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橢圓 5"/>
          <p:cNvSpPr/>
          <p:nvPr/>
        </p:nvSpPr>
        <p:spPr>
          <a:xfrm>
            <a:off x="6659564" y="1707356"/>
            <a:ext cx="1081087"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t>地方文化館舍</a:t>
            </a:r>
          </a:p>
        </p:txBody>
      </p:sp>
      <p:sp>
        <p:nvSpPr>
          <p:cNvPr id="7" name="橢圓 6"/>
          <p:cNvSpPr/>
          <p:nvPr/>
        </p:nvSpPr>
        <p:spPr>
          <a:xfrm>
            <a:off x="5076825" y="3543858"/>
            <a:ext cx="9144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t>社區</a:t>
            </a:r>
          </a:p>
        </p:txBody>
      </p:sp>
      <p:sp>
        <p:nvSpPr>
          <p:cNvPr id="8" name="橢圓 7"/>
          <p:cNvSpPr/>
          <p:nvPr/>
        </p:nvSpPr>
        <p:spPr>
          <a:xfrm>
            <a:off x="5076825" y="1903810"/>
            <a:ext cx="9144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t>社群</a:t>
            </a:r>
          </a:p>
        </p:txBody>
      </p:sp>
      <p:sp>
        <p:nvSpPr>
          <p:cNvPr id="9" name="橢圓 8"/>
          <p:cNvSpPr/>
          <p:nvPr/>
        </p:nvSpPr>
        <p:spPr>
          <a:xfrm>
            <a:off x="503361" y="2888248"/>
            <a:ext cx="9144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smtClean="0"/>
              <a:t>店家</a:t>
            </a:r>
            <a:endParaRPr lang="zh-TW" altLang="en-US" dirty="0"/>
          </a:p>
        </p:txBody>
      </p:sp>
      <p:sp>
        <p:nvSpPr>
          <p:cNvPr id="10" name="橢圓 9"/>
          <p:cNvSpPr/>
          <p:nvPr/>
        </p:nvSpPr>
        <p:spPr>
          <a:xfrm>
            <a:off x="1619672" y="687132"/>
            <a:ext cx="9144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smtClean="0"/>
              <a:t>寺廟</a:t>
            </a:r>
            <a:endParaRPr lang="zh-TW" altLang="en-US" dirty="0"/>
          </a:p>
        </p:txBody>
      </p:sp>
      <p:sp>
        <p:nvSpPr>
          <p:cNvPr id="11" name="文字方塊 10"/>
          <p:cNvSpPr txBox="1"/>
          <p:nvPr/>
        </p:nvSpPr>
        <p:spPr>
          <a:xfrm>
            <a:off x="3275856" y="4569972"/>
            <a:ext cx="1944216"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zh-TW" altLang="en-US" dirty="0" smtClean="0"/>
              <a:t>歷史學   民俗學</a:t>
            </a:r>
            <a:endParaRPr lang="zh-TW" altLang="en-US" dirty="0"/>
          </a:p>
        </p:txBody>
      </p:sp>
      <p:sp>
        <p:nvSpPr>
          <p:cNvPr id="12" name="文字方塊 11"/>
          <p:cNvSpPr txBox="1"/>
          <p:nvPr/>
        </p:nvSpPr>
        <p:spPr>
          <a:xfrm>
            <a:off x="3347864" y="2031691"/>
            <a:ext cx="1080120"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zh-TW" altLang="en-US" dirty="0" smtClean="0"/>
              <a:t>人類學  </a:t>
            </a:r>
            <a:endParaRPr lang="en-US" altLang="zh-TW" dirty="0" smtClean="0"/>
          </a:p>
          <a:p>
            <a:r>
              <a:rPr lang="zh-TW" altLang="en-US" dirty="0" smtClean="0"/>
              <a:t>社會學</a:t>
            </a:r>
            <a:endParaRPr lang="zh-TW" altLang="en-US" dirty="0"/>
          </a:p>
        </p:txBody>
      </p:sp>
      <p:sp>
        <p:nvSpPr>
          <p:cNvPr id="13" name="文字方塊 12"/>
          <p:cNvSpPr txBox="1"/>
          <p:nvPr/>
        </p:nvSpPr>
        <p:spPr>
          <a:xfrm>
            <a:off x="7596336" y="3273828"/>
            <a:ext cx="1368152"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zh-TW" altLang="en-US" dirty="0" smtClean="0"/>
              <a:t>建築都市學</a:t>
            </a:r>
            <a:endParaRPr lang="zh-TW" altLang="en-US" dirty="0"/>
          </a:p>
        </p:txBody>
      </p:sp>
      <p:sp>
        <p:nvSpPr>
          <p:cNvPr id="14" name="文字方塊 13"/>
          <p:cNvSpPr txBox="1"/>
          <p:nvPr/>
        </p:nvSpPr>
        <p:spPr>
          <a:xfrm>
            <a:off x="611560" y="1923678"/>
            <a:ext cx="1368152"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zh-TW" altLang="en-US" dirty="0" smtClean="0"/>
              <a:t>博物館學</a:t>
            </a:r>
            <a:endParaRPr lang="zh-TW" altLang="en-US" dirty="0"/>
          </a:p>
        </p:txBody>
      </p:sp>
      <p:sp>
        <p:nvSpPr>
          <p:cNvPr id="15" name="文字方塊 14"/>
          <p:cNvSpPr txBox="1"/>
          <p:nvPr/>
        </p:nvSpPr>
        <p:spPr>
          <a:xfrm>
            <a:off x="3131840" y="3219822"/>
            <a:ext cx="1152128"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zh-TW" altLang="en-US" dirty="0" smtClean="0"/>
              <a:t>  管理學</a:t>
            </a:r>
            <a:endParaRPr lang="zh-TW" altLang="en-US" dirty="0"/>
          </a:p>
        </p:txBody>
      </p:sp>
      <p:sp>
        <p:nvSpPr>
          <p:cNvPr id="16" name="文字方塊 15"/>
          <p:cNvSpPr txBox="1"/>
          <p:nvPr/>
        </p:nvSpPr>
        <p:spPr>
          <a:xfrm>
            <a:off x="4283968" y="789552"/>
            <a:ext cx="1944216"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zh-TW" altLang="en-US" dirty="0" smtClean="0"/>
              <a:t>傳統工藝學  美學</a:t>
            </a:r>
            <a:endParaRPr lang="zh-TW" altLang="en-US" dirty="0"/>
          </a:p>
        </p:txBody>
      </p:sp>
      <p:sp>
        <p:nvSpPr>
          <p:cNvPr id="17" name="文字方塊 16"/>
          <p:cNvSpPr txBox="1"/>
          <p:nvPr/>
        </p:nvSpPr>
        <p:spPr>
          <a:xfrm>
            <a:off x="251520" y="141480"/>
            <a:ext cx="2016224" cy="461665"/>
          </a:xfrm>
          <a:prstGeom prst="rect">
            <a:avLst/>
          </a:prstGeom>
          <a:noFill/>
        </p:spPr>
        <p:txBody>
          <a:bodyPr wrap="square" rtlCol="0">
            <a:spAutoFit/>
          </a:bodyPr>
          <a:lstStyle/>
          <a:p>
            <a:r>
              <a:rPr lang="zh-TW" altLang="en-US" sz="2400" dirty="0" smtClean="0"/>
              <a:t>環境盤點</a:t>
            </a:r>
            <a:endParaRPr lang="zh-TW" altLang="en-US" sz="2400" dirty="0"/>
          </a:p>
        </p:txBody>
      </p:sp>
    </p:spTree>
    <p:extLst>
      <p:ext uri="{BB962C8B-B14F-4D97-AF65-F5344CB8AC3E}">
        <p14:creationId xmlns:p14="http://schemas.microsoft.com/office/powerpoint/2010/main" val="114857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3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bg/>
                                          </p:spTgt>
                                        </p:tgtEl>
                                        <p:attrNameLst>
                                          <p:attrName>style.visibility</p:attrName>
                                        </p:attrNameLst>
                                      </p:cBhvr>
                                      <p:to>
                                        <p:strVal val="visible"/>
                                      </p:to>
                                    </p:set>
                                    <p:animEffect transition="in" filter="wipe(down)">
                                      <p:cBhvr>
                                        <p:cTn id="31" dur="500"/>
                                        <p:tgtEl>
                                          <p:spTgt spid="11">
                                            <p:bg/>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wipe(down)">
                                      <p:cBhvr>
                                        <p:cTn id="36" dur="500"/>
                                        <p:tgtEl>
                                          <p:spTgt spid="11">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2">
                                            <p:bg/>
                                          </p:spTgt>
                                        </p:tgtEl>
                                        <p:attrNameLst>
                                          <p:attrName>style.visibility</p:attrName>
                                        </p:attrNameLst>
                                      </p:cBhvr>
                                      <p:to>
                                        <p:strVal val="visible"/>
                                      </p:to>
                                    </p:set>
                                    <p:animEffect transition="in" filter="wipe(down)">
                                      <p:cBhvr>
                                        <p:cTn id="41" dur="500"/>
                                        <p:tgtEl>
                                          <p:spTgt spid="12">
                                            <p:bg/>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Effect transition="in" filter="wipe(down)">
                                      <p:cBhvr>
                                        <p:cTn id="46" dur="500"/>
                                        <p:tgtEl>
                                          <p:spTgt spid="12">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2">
                                            <p:txEl>
                                              <p:pRg st="1" end="1"/>
                                            </p:txEl>
                                          </p:spTgt>
                                        </p:tgtEl>
                                        <p:attrNameLst>
                                          <p:attrName>style.visibility</p:attrName>
                                        </p:attrNameLst>
                                      </p:cBhvr>
                                      <p:to>
                                        <p:strVal val="visible"/>
                                      </p:to>
                                    </p:set>
                                    <p:animEffect transition="in" filter="wipe(down)">
                                      <p:cBhvr>
                                        <p:cTn id="51" dur="500"/>
                                        <p:tgtEl>
                                          <p:spTgt spid="12">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3">
                                            <p:bg/>
                                          </p:spTgt>
                                        </p:tgtEl>
                                        <p:attrNameLst>
                                          <p:attrName>style.visibility</p:attrName>
                                        </p:attrNameLst>
                                      </p:cBhvr>
                                      <p:to>
                                        <p:strVal val="visible"/>
                                      </p:to>
                                    </p:set>
                                    <p:animEffect transition="in" filter="wipe(down)">
                                      <p:cBhvr>
                                        <p:cTn id="56" dur="500"/>
                                        <p:tgtEl>
                                          <p:spTgt spid="13">
                                            <p:bg/>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3">
                                            <p:txEl>
                                              <p:pRg st="0" end="0"/>
                                            </p:txEl>
                                          </p:spTgt>
                                        </p:tgtEl>
                                        <p:attrNameLst>
                                          <p:attrName>style.visibility</p:attrName>
                                        </p:attrNameLst>
                                      </p:cBhvr>
                                      <p:to>
                                        <p:strVal val="visible"/>
                                      </p:to>
                                    </p:set>
                                    <p:animEffect transition="in" filter="wipe(down)">
                                      <p:cBhvr>
                                        <p:cTn id="61" dur="500"/>
                                        <p:tgtEl>
                                          <p:spTgt spid="13">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4">
                                            <p:bg/>
                                          </p:spTgt>
                                        </p:tgtEl>
                                        <p:attrNameLst>
                                          <p:attrName>style.visibility</p:attrName>
                                        </p:attrNameLst>
                                      </p:cBhvr>
                                      <p:to>
                                        <p:strVal val="visible"/>
                                      </p:to>
                                    </p:set>
                                    <p:animEffect transition="in" filter="wipe(down)">
                                      <p:cBhvr>
                                        <p:cTn id="66" dur="500"/>
                                        <p:tgtEl>
                                          <p:spTgt spid="14">
                                            <p:bg/>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14">
                                            <p:txEl>
                                              <p:pRg st="0" end="0"/>
                                            </p:txEl>
                                          </p:spTgt>
                                        </p:tgtEl>
                                        <p:attrNameLst>
                                          <p:attrName>style.visibility</p:attrName>
                                        </p:attrNameLst>
                                      </p:cBhvr>
                                      <p:to>
                                        <p:strVal val="visible"/>
                                      </p:to>
                                    </p:set>
                                    <p:animEffect transition="in" filter="wipe(down)">
                                      <p:cBhvr>
                                        <p:cTn id="71" dur="500"/>
                                        <p:tgtEl>
                                          <p:spTgt spid="14">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15">
                                            <p:bg/>
                                          </p:spTgt>
                                        </p:tgtEl>
                                        <p:attrNameLst>
                                          <p:attrName>style.visibility</p:attrName>
                                        </p:attrNameLst>
                                      </p:cBhvr>
                                      <p:to>
                                        <p:strVal val="visible"/>
                                      </p:to>
                                    </p:set>
                                    <p:animEffect transition="in" filter="wipe(down)">
                                      <p:cBhvr>
                                        <p:cTn id="76" dur="500"/>
                                        <p:tgtEl>
                                          <p:spTgt spid="15">
                                            <p:bg/>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15">
                                            <p:txEl>
                                              <p:pRg st="0" end="0"/>
                                            </p:txEl>
                                          </p:spTgt>
                                        </p:tgtEl>
                                        <p:attrNameLst>
                                          <p:attrName>style.visibility</p:attrName>
                                        </p:attrNameLst>
                                      </p:cBhvr>
                                      <p:to>
                                        <p:strVal val="visible"/>
                                      </p:to>
                                    </p:set>
                                    <p:animEffect transition="in" filter="wipe(down)">
                                      <p:cBhvr>
                                        <p:cTn id="81" dur="500"/>
                                        <p:tgtEl>
                                          <p:spTgt spid="15">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16">
                                            <p:bg/>
                                          </p:spTgt>
                                        </p:tgtEl>
                                        <p:attrNameLst>
                                          <p:attrName>style.visibility</p:attrName>
                                        </p:attrNameLst>
                                      </p:cBhvr>
                                      <p:to>
                                        <p:strVal val="visible"/>
                                      </p:to>
                                    </p:set>
                                    <p:animEffect transition="in" filter="wipe(down)">
                                      <p:cBhvr>
                                        <p:cTn id="86" dur="500"/>
                                        <p:tgtEl>
                                          <p:spTgt spid="16">
                                            <p:bg/>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16">
                                            <p:txEl>
                                              <p:pRg st="0" end="0"/>
                                            </p:txEl>
                                          </p:spTgt>
                                        </p:tgtEl>
                                        <p:attrNameLst>
                                          <p:attrName>style.visibility</p:attrName>
                                        </p:attrNameLst>
                                      </p:cBhvr>
                                      <p:to>
                                        <p:strVal val="visible"/>
                                      </p:to>
                                    </p:set>
                                    <p:animEffect transition="in" filter="wipe(down)">
                                      <p:cBhvr>
                                        <p:cTn id="9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build="p" animBg="1"/>
      <p:bldP spid="12" grpId="0" build="p" animBg="1"/>
      <p:bldP spid="13" grpId="0" build="p" animBg="1"/>
      <p:bldP spid="14" grpId="0" build="p" animBg="1"/>
      <p:bldP spid="15" grpId="0" build="p" animBg="1"/>
      <p:bldP spid="16"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標題 3"/>
          <p:cNvSpPr>
            <a:spLocks noGrp="1"/>
          </p:cNvSpPr>
          <p:nvPr>
            <p:ph type="title"/>
          </p:nvPr>
        </p:nvSpPr>
        <p:spPr/>
        <p:txBody>
          <a:bodyPr/>
          <a:lstStyle/>
          <a:p>
            <a:r>
              <a:rPr lang="zh-TW" altLang="en-US" dirty="0" smtClean="0">
                <a:ea typeface="新細明體" pitchFamily="18" charset="-120"/>
              </a:rPr>
              <a:t>世代對話</a:t>
            </a:r>
          </a:p>
        </p:txBody>
      </p:sp>
      <p:pic>
        <p:nvPicPr>
          <p:cNvPr id="22531"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179512" y="1329612"/>
            <a:ext cx="4038600" cy="3132535"/>
          </a:xfrm>
          <a:noFill/>
        </p:spPr>
      </p:pic>
      <p:pic>
        <p:nvPicPr>
          <p:cNvPr id="22532"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1856551"/>
            <a:ext cx="4038600" cy="2493626"/>
          </a:xfrm>
          <a:noFill/>
        </p:spPr>
      </p:pic>
      <p:sp>
        <p:nvSpPr>
          <p:cNvPr id="22533" name="弧形箭號 (下彎) 7"/>
          <p:cNvSpPr>
            <a:spLocks noChangeArrowheads="1"/>
          </p:cNvSpPr>
          <p:nvPr/>
        </p:nvSpPr>
        <p:spPr bwMode="auto">
          <a:xfrm>
            <a:off x="2339975" y="573881"/>
            <a:ext cx="4464050" cy="809625"/>
          </a:xfrm>
          <a:prstGeom prst="curvedDownArrow">
            <a:avLst>
              <a:gd name="adj1" fmla="val 25022"/>
              <a:gd name="adj2" fmla="val 50026"/>
              <a:gd name="adj3" fmla="val 25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spcBef>
                <a:spcPct val="20000"/>
              </a:spcBef>
              <a:buSzPct val="85000"/>
              <a:buBlip>
                <a:blip r:embed="rId4"/>
              </a:buBlip>
              <a:defRPr sz="3200">
                <a:solidFill>
                  <a:schemeClr val="tx1"/>
                </a:solidFill>
                <a:latin typeface="Arial" charset="0"/>
              </a:defRPr>
            </a:lvl1pPr>
            <a:lvl2pPr marL="742950" indent="-285750" eaLnBrk="0" hangingPunct="0">
              <a:spcBef>
                <a:spcPct val="20000"/>
              </a:spcBef>
              <a:buClr>
                <a:schemeClr val="tx2"/>
              </a:buClr>
              <a:buSzPct val="70000"/>
              <a:buFont typeface="Wingdings" pitchFamily="2" charset="2"/>
              <a:buChar char="l"/>
              <a:defRPr sz="2800">
                <a:solidFill>
                  <a:schemeClr val="tx1"/>
                </a:solidFill>
                <a:latin typeface="Arial" charset="0"/>
              </a:defRPr>
            </a:lvl2pPr>
            <a:lvl3pPr marL="1143000" indent="-228600" eaLnBrk="0" hangingPunct="0">
              <a:spcBef>
                <a:spcPct val="20000"/>
              </a:spcBef>
              <a:buClr>
                <a:schemeClr val="hlink"/>
              </a:buClr>
              <a:buSzPct val="65000"/>
              <a:buFont typeface="Wingdings" pitchFamily="2" charset="2"/>
              <a:buChar char="l"/>
              <a:defRPr sz="2400">
                <a:solidFill>
                  <a:schemeClr val="tx1"/>
                </a:solidFill>
                <a:latin typeface="Arial" charset="0"/>
              </a:defRPr>
            </a:lvl3pPr>
            <a:lvl4pPr marL="1600200" indent="-228600" eaLnBrk="0" hangingPunct="0">
              <a:spcBef>
                <a:spcPct val="20000"/>
              </a:spcBef>
              <a:buClr>
                <a:schemeClr val="accent1"/>
              </a:buClr>
              <a:buSzPct val="60000"/>
              <a:buFont typeface="Wingdings" pitchFamily="2" charset="2"/>
              <a:buChar char="l"/>
              <a:defRPr sz="2000">
                <a:solidFill>
                  <a:schemeClr val="tx1"/>
                </a:solidFill>
                <a:latin typeface="Arial" charset="0"/>
              </a:defRPr>
            </a:lvl4pPr>
            <a:lvl5pPr marL="2057400" indent="-228600" eaLnBrk="0" hangingPunct="0">
              <a:spcBef>
                <a:spcPct val="20000"/>
              </a:spcBef>
              <a:buClr>
                <a:schemeClr val="accent2"/>
              </a:buClr>
              <a:buSzPct val="60000"/>
              <a:buFont typeface="Wingdings" pitchFamily="2" charset="2"/>
              <a:buChar char="l"/>
              <a:defRPr sz="2000">
                <a:solidFill>
                  <a:schemeClr val="tx1"/>
                </a:solidFill>
                <a:latin typeface="Arial" charset="0"/>
              </a:defRPr>
            </a:lvl5pPr>
            <a:lvl6pPr marL="2514600" indent="-228600" eaLnBrk="0" fontAlgn="base" hangingPunct="0">
              <a:spcBef>
                <a:spcPct val="20000"/>
              </a:spcBef>
              <a:spcAft>
                <a:spcPct val="0"/>
              </a:spcAft>
              <a:buClr>
                <a:schemeClr val="accent2"/>
              </a:buClr>
              <a:buSzPct val="60000"/>
              <a:buFont typeface="Wingdings" pitchFamily="2" charset="2"/>
              <a:buChar char="l"/>
              <a:defRPr sz="2000">
                <a:solidFill>
                  <a:schemeClr val="tx1"/>
                </a:solidFill>
                <a:latin typeface="Arial" charset="0"/>
              </a:defRPr>
            </a:lvl6pPr>
            <a:lvl7pPr marL="2971800" indent="-228600" eaLnBrk="0" fontAlgn="base" hangingPunct="0">
              <a:spcBef>
                <a:spcPct val="20000"/>
              </a:spcBef>
              <a:spcAft>
                <a:spcPct val="0"/>
              </a:spcAft>
              <a:buClr>
                <a:schemeClr val="accent2"/>
              </a:buClr>
              <a:buSzPct val="60000"/>
              <a:buFont typeface="Wingdings" pitchFamily="2" charset="2"/>
              <a:buChar char="l"/>
              <a:defRPr sz="2000">
                <a:solidFill>
                  <a:schemeClr val="tx1"/>
                </a:solidFill>
                <a:latin typeface="Arial" charset="0"/>
              </a:defRPr>
            </a:lvl7pPr>
            <a:lvl8pPr marL="3429000" indent="-228600" eaLnBrk="0" fontAlgn="base" hangingPunct="0">
              <a:spcBef>
                <a:spcPct val="20000"/>
              </a:spcBef>
              <a:spcAft>
                <a:spcPct val="0"/>
              </a:spcAft>
              <a:buClr>
                <a:schemeClr val="accent2"/>
              </a:buClr>
              <a:buSzPct val="60000"/>
              <a:buFont typeface="Wingdings" pitchFamily="2" charset="2"/>
              <a:buChar char="l"/>
              <a:defRPr sz="2000">
                <a:solidFill>
                  <a:schemeClr val="tx1"/>
                </a:solidFill>
                <a:latin typeface="Arial" charset="0"/>
              </a:defRPr>
            </a:lvl8pPr>
            <a:lvl9pPr marL="3886200" indent="-228600" eaLnBrk="0" fontAlgn="base" hangingPunct="0">
              <a:spcBef>
                <a:spcPct val="20000"/>
              </a:spcBef>
              <a:spcAft>
                <a:spcPct val="0"/>
              </a:spcAft>
              <a:buClr>
                <a:schemeClr val="accent2"/>
              </a:buClr>
              <a:buSzPct val="60000"/>
              <a:buFont typeface="Wingdings" pitchFamily="2" charset="2"/>
              <a:buChar char="l"/>
              <a:defRPr sz="2000">
                <a:solidFill>
                  <a:schemeClr val="tx1"/>
                </a:solidFill>
                <a:latin typeface="Arial" charset="0"/>
              </a:defRPr>
            </a:lvl9pPr>
          </a:lstStyle>
          <a:p>
            <a:pPr eaLnBrk="1" hangingPunct="1">
              <a:spcBef>
                <a:spcPct val="0"/>
              </a:spcBef>
              <a:buSzTx/>
              <a:buFontTx/>
              <a:buNone/>
            </a:pPr>
            <a:endParaRPr lang="zh-TW" altLang="en-US" sz="2400">
              <a:latin typeface="Times New Roman" pitchFamily="18" charset="0"/>
              <a:ea typeface="新細明體" pitchFamily="18" charset="-120"/>
            </a:endParaRPr>
          </a:p>
        </p:txBody>
      </p:sp>
      <p:sp>
        <p:nvSpPr>
          <p:cNvPr id="6" name="文字方塊 5"/>
          <p:cNvSpPr txBox="1"/>
          <p:nvPr/>
        </p:nvSpPr>
        <p:spPr>
          <a:xfrm>
            <a:off x="3851920" y="3111810"/>
            <a:ext cx="2376264" cy="1477328"/>
          </a:xfrm>
          <a:prstGeom prst="rect">
            <a:avLst/>
          </a:prstGeom>
          <a:noFill/>
        </p:spPr>
        <p:txBody>
          <a:bodyPr wrap="square" rtlCol="0">
            <a:spAutoFit/>
          </a:bodyPr>
          <a:lstStyle/>
          <a:p>
            <a:r>
              <a:rPr lang="zh-TW" altLang="en-US" dirty="0" smtClean="0">
                <a:solidFill>
                  <a:srgbClr val="FF0000"/>
                </a:solidFill>
                <a:latin typeface="+mj-ea"/>
                <a:ea typeface="+mj-ea"/>
              </a:rPr>
              <a:t>新時代必須有自我實現的動力才能招募資源，年輕人如此，社區的人亦復如此，這就是共通點的建立</a:t>
            </a:r>
            <a:endParaRPr lang="zh-TW" altLang="en-US" dirty="0">
              <a:solidFill>
                <a:srgbClr val="FF0000"/>
              </a:solidFill>
              <a:latin typeface="+mj-ea"/>
              <a:ea typeface="+mj-ea"/>
            </a:endParaRPr>
          </a:p>
        </p:txBody>
      </p:sp>
    </p:spTree>
    <p:extLst>
      <p:ext uri="{BB962C8B-B14F-4D97-AF65-F5344CB8AC3E}">
        <p14:creationId xmlns:p14="http://schemas.microsoft.com/office/powerpoint/2010/main" val="395442393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策展能力</a:t>
            </a:r>
            <a:endParaRPr lang="zh-TW" altLang="en-US" dirty="0"/>
          </a:p>
        </p:txBody>
      </p:sp>
      <p:sp>
        <p:nvSpPr>
          <p:cNvPr id="3" name="內容版面配置區 2"/>
          <p:cNvSpPr>
            <a:spLocks noGrp="1"/>
          </p:cNvSpPr>
          <p:nvPr>
            <p:ph sz="half" idx="1"/>
          </p:nvPr>
        </p:nvSpPr>
        <p:spPr/>
        <p:txBody>
          <a:bodyPr/>
          <a:lstStyle/>
          <a:p>
            <a:pPr marL="514350" indent="-514350">
              <a:buFont typeface="Arial" pitchFamily="34" charset="0"/>
              <a:buChar char="•"/>
            </a:pPr>
            <a:r>
              <a:rPr lang="zh-TW" altLang="en-US" dirty="0" smtClean="0"/>
              <a:t>策展就是</a:t>
            </a:r>
            <a:r>
              <a:rPr lang="en-US" altLang="zh-TW" dirty="0" smtClean="0"/>
              <a:t>…….</a:t>
            </a:r>
          </a:p>
          <a:p>
            <a:pPr marL="514350" indent="-514350">
              <a:buFont typeface="+mj-lt"/>
              <a:buAutoNum type="arabicPeriod"/>
            </a:pPr>
            <a:r>
              <a:rPr lang="zh-TW" altLang="en-US" dirty="0" smtClean="0"/>
              <a:t>提供觀點</a:t>
            </a:r>
            <a:endParaRPr lang="en-US" altLang="zh-TW" dirty="0" smtClean="0"/>
          </a:p>
          <a:p>
            <a:pPr marL="514350" indent="-514350">
              <a:buFont typeface="+mj-lt"/>
              <a:buAutoNum type="arabicPeriod"/>
            </a:pPr>
            <a:r>
              <a:rPr lang="zh-TW" altLang="en-US" dirty="0" smtClean="0"/>
              <a:t>賦予意義</a:t>
            </a:r>
            <a:endParaRPr lang="en-US" altLang="zh-TW" dirty="0" smtClean="0"/>
          </a:p>
          <a:p>
            <a:pPr marL="514350" indent="-514350">
              <a:buFont typeface="+mj-lt"/>
              <a:buAutoNum type="arabicPeriod"/>
            </a:pPr>
            <a:r>
              <a:rPr lang="zh-TW" altLang="en-US" dirty="0" smtClean="0"/>
              <a:t>眾人分享</a:t>
            </a:r>
            <a:endParaRPr lang="en-US" altLang="zh-TW" dirty="0" smtClean="0"/>
          </a:p>
        </p:txBody>
      </p:sp>
      <p:pic>
        <p:nvPicPr>
          <p:cNvPr id="1026" name="Picture 2" descr="C:\Users\user\Desktop\15267700_1175702295844301_8456277070914329621_n.jpg"/>
          <p:cNvPicPr>
            <a:picLocks noGrp="1" noChangeAspect="1" noChangeArrowheads="1"/>
          </p:cNvPicPr>
          <p:nvPr>
            <p:ph sz="half" idx="2"/>
          </p:nvPr>
        </p:nvPicPr>
        <p:blipFill>
          <a:blip r:embed="rId2" cstate="print"/>
          <a:srcRect/>
          <a:stretch>
            <a:fillRect/>
          </a:stretch>
        </p:blipFill>
        <p:spPr bwMode="auto">
          <a:xfrm>
            <a:off x="4139952" y="987574"/>
            <a:ext cx="4680520" cy="3942438"/>
          </a:xfrm>
          <a:prstGeom prst="rect">
            <a:avLst/>
          </a:prstGeom>
          <a:noFill/>
        </p:spPr>
      </p:pic>
    </p:spTree>
    <p:extLst>
      <p:ext uri="{BB962C8B-B14F-4D97-AF65-F5344CB8AC3E}">
        <p14:creationId xmlns:p14="http://schemas.microsoft.com/office/powerpoint/2010/main" val="2845189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smtClean="0"/>
              <a:t>自我品牌力</a:t>
            </a:r>
            <a:endParaRPr lang="zh-TW" altLang="en-US"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3691958471"/>
              </p:ext>
            </p:extLst>
          </p:nvPr>
        </p:nvGraphicFramePr>
        <p:xfrm>
          <a:off x="467544" y="1491630"/>
          <a:ext cx="8229600" cy="32920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文字方塊 7"/>
          <p:cNvSpPr txBox="1"/>
          <p:nvPr/>
        </p:nvSpPr>
        <p:spPr>
          <a:xfrm>
            <a:off x="7100664" y="2794062"/>
            <a:ext cx="1512168" cy="369332"/>
          </a:xfrm>
          <a:prstGeom prst="rect">
            <a:avLst/>
          </a:prstGeom>
          <a:noFill/>
        </p:spPr>
        <p:txBody>
          <a:bodyPr wrap="square" rtlCol="0">
            <a:spAutoFit/>
          </a:bodyPr>
          <a:lstStyle/>
          <a:p>
            <a:endParaRPr lang="zh-TW" altLang="en-US" dirty="0"/>
          </a:p>
        </p:txBody>
      </p:sp>
      <p:sp>
        <p:nvSpPr>
          <p:cNvPr id="9" name="文字方塊 8"/>
          <p:cNvSpPr txBox="1"/>
          <p:nvPr/>
        </p:nvSpPr>
        <p:spPr>
          <a:xfrm>
            <a:off x="7020272" y="2733768"/>
            <a:ext cx="1656184" cy="369332"/>
          </a:xfrm>
          <a:prstGeom prst="rect">
            <a:avLst/>
          </a:prstGeom>
          <a:noFill/>
        </p:spPr>
        <p:txBody>
          <a:bodyPr wrap="square" rtlCol="0">
            <a:spAutoFit/>
          </a:bodyPr>
          <a:lstStyle/>
          <a:p>
            <a:r>
              <a:rPr lang="zh-TW" altLang="en-US" dirty="0" smtClean="0"/>
              <a:t>產品的價值</a:t>
            </a:r>
            <a:endParaRPr lang="zh-TW" altLang="en-US" dirty="0"/>
          </a:p>
        </p:txBody>
      </p:sp>
      <p:sp>
        <p:nvSpPr>
          <p:cNvPr id="10" name="文字方塊 9"/>
          <p:cNvSpPr txBox="1"/>
          <p:nvPr/>
        </p:nvSpPr>
        <p:spPr>
          <a:xfrm>
            <a:off x="6444208" y="4191931"/>
            <a:ext cx="1728192" cy="646331"/>
          </a:xfrm>
          <a:prstGeom prst="rect">
            <a:avLst/>
          </a:prstGeom>
          <a:noFill/>
        </p:spPr>
        <p:txBody>
          <a:bodyPr wrap="square" rtlCol="0">
            <a:spAutoFit/>
          </a:bodyPr>
          <a:lstStyle/>
          <a:p>
            <a:r>
              <a:rPr lang="zh-TW" altLang="en-US" dirty="0" smtClean="0"/>
              <a:t>相關人</a:t>
            </a:r>
            <a:r>
              <a:rPr lang="en-US" altLang="zh-TW" dirty="0" smtClean="0"/>
              <a:t>/</a:t>
            </a:r>
            <a:r>
              <a:rPr lang="zh-TW" altLang="en-US" dirty="0" smtClean="0"/>
              <a:t>社區</a:t>
            </a:r>
            <a:endParaRPr lang="en-US" altLang="zh-TW" dirty="0" smtClean="0"/>
          </a:p>
          <a:p>
            <a:r>
              <a:rPr lang="zh-TW" altLang="en-US" dirty="0" smtClean="0"/>
              <a:t>社群</a:t>
            </a:r>
            <a:endParaRPr lang="zh-TW" altLang="en-US" dirty="0"/>
          </a:p>
        </p:txBody>
      </p:sp>
      <p:sp>
        <p:nvSpPr>
          <p:cNvPr id="11" name="文字方塊 10"/>
          <p:cNvSpPr txBox="1"/>
          <p:nvPr/>
        </p:nvSpPr>
        <p:spPr>
          <a:xfrm>
            <a:off x="5364088" y="1545636"/>
            <a:ext cx="1656184" cy="369332"/>
          </a:xfrm>
          <a:prstGeom prst="rect">
            <a:avLst/>
          </a:prstGeom>
          <a:noFill/>
        </p:spPr>
        <p:txBody>
          <a:bodyPr wrap="square" rtlCol="0">
            <a:spAutoFit/>
          </a:bodyPr>
          <a:lstStyle/>
          <a:p>
            <a:r>
              <a:rPr lang="zh-TW" altLang="en-US" dirty="0" smtClean="0"/>
              <a:t>在地知識系統</a:t>
            </a:r>
            <a:endParaRPr lang="zh-TW" altLang="en-US" dirty="0"/>
          </a:p>
        </p:txBody>
      </p:sp>
      <p:sp>
        <p:nvSpPr>
          <p:cNvPr id="12" name="文字方塊 11"/>
          <p:cNvSpPr txBox="1"/>
          <p:nvPr/>
        </p:nvSpPr>
        <p:spPr>
          <a:xfrm>
            <a:off x="683568" y="2463739"/>
            <a:ext cx="1512168" cy="646331"/>
          </a:xfrm>
          <a:prstGeom prst="rect">
            <a:avLst/>
          </a:prstGeom>
          <a:noFill/>
        </p:spPr>
        <p:txBody>
          <a:bodyPr wrap="square" rtlCol="0">
            <a:spAutoFit/>
          </a:bodyPr>
          <a:lstStyle/>
          <a:p>
            <a:r>
              <a:rPr lang="zh-TW" altLang="en-US" dirty="0" smtClean="0"/>
              <a:t>復振後的轉譯價值</a:t>
            </a:r>
            <a:endParaRPr lang="zh-TW" altLang="en-US" dirty="0"/>
          </a:p>
        </p:txBody>
      </p:sp>
      <p:sp>
        <p:nvSpPr>
          <p:cNvPr id="13" name="文字方塊 12"/>
          <p:cNvSpPr txBox="1"/>
          <p:nvPr/>
        </p:nvSpPr>
        <p:spPr>
          <a:xfrm>
            <a:off x="899592" y="4191931"/>
            <a:ext cx="1872208" cy="646331"/>
          </a:xfrm>
          <a:prstGeom prst="rect">
            <a:avLst/>
          </a:prstGeom>
          <a:noFill/>
        </p:spPr>
        <p:txBody>
          <a:bodyPr wrap="square" rtlCol="0">
            <a:spAutoFit/>
          </a:bodyPr>
          <a:lstStyle/>
          <a:p>
            <a:r>
              <a:rPr lang="zh-TW" altLang="en-US" dirty="0" smtClean="0"/>
              <a:t>新工具、新方法</a:t>
            </a:r>
            <a:endParaRPr lang="en-US" altLang="zh-TW" dirty="0" smtClean="0"/>
          </a:p>
          <a:p>
            <a:r>
              <a:rPr lang="zh-TW" altLang="en-US" dirty="0" smtClean="0"/>
              <a:t>新功能、心價值</a:t>
            </a:r>
            <a:endParaRPr lang="zh-TW" altLang="en-US" dirty="0"/>
          </a:p>
        </p:txBody>
      </p:sp>
    </p:spTree>
    <p:extLst>
      <p:ext uri="{BB962C8B-B14F-4D97-AF65-F5344CB8AC3E}">
        <p14:creationId xmlns:p14="http://schemas.microsoft.com/office/powerpoint/2010/main" val="2675531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13" y="85958"/>
            <a:ext cx="5184576" cy="5057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5436096" y="267494"/>
            <a:ext cx="3312368" cy="3785652"/>
          </a:xfrm>
          <a:prstGeom prst="rect">
            <a:avLst/>
          </a:prstGeom>
          <a:noFill/>
        </p:spPr>
        <p:txBody>
          <a:bodyPr wrap="square" rtlCol="0">
            <a:spAutoFit/>
          </a:bodyPr>
          <a:lstStyle/>
          <a:p>
            <a:r>
              <a:rPr lang="zh-TW" altLang="en-US" sz="2400" dirty="0" smtClean="0">
                <a:ea typeface="微軟正黑體 Light"/>
              </a:rPr>
              <a:t>城市與城鎮的系統關係</a:t>
            </a:r>
            <a:endParaRPr lang="en-US" altLang="zh-TW" sz="2400" dirty="0" smtClean="0">
              <a:ea typeface="微軟正黑體 Light"/>
            </a:endParaRPr>
          </a:p>
          <a:p>
            <a:endParaRPr lang="en-US" altLang="zh-TW" dirty="0" smtClean="0">
              <a:ea typeface="微軟正黑體 Light"/>
            </a:endParaRPr>
          </a:p>
          <a:p>
            <a:r>
              <a:rPr lang="zh-TW" altLang="en-US" dirty="0" smtClean="0">
                <a:ea typeface="微軟正黑體 Light"/>
              </a:rPr>
              <a:t>城市治理</a:t>
            </a:r>
            <a:endParaRPr lang="en-US" altLang="zh-TW" dirty="0" smtClean="0">
              <a:ea typeface="微軟正黑體 Light"/>
            </a:endParaRPr>
          </a:p>
          <a:p>
            <a:endParaRPr lang="en-US" altLang="zh-TW" dirty="0" smtClean="0">
              <a:ea typeface="微軟正黑體 Light"/>
            </a:endParaRPr>
          </a:p>
          <a:p>
            <a:r>
              <a:rPr lang="zh-TW" altLang="en-US" dirty="0">
                <a:ea typeface="微軟正黑體 Light"/>
              </a:rPr>
              <a:t>城市</a:t>
            </a:r>
            <a:r>
              <a:rPr lang="zh-TW" altLang="en-US" dirty="0" smtClean="0">
                <a:ea typeface="微軟正黑體 Light"/>
              </a:rPr>
              <a:t>社會</a:t>
            </a:r>
            <a:endParaRPr lang="en-US" altLang="zh-TW" dirty="0" smtClean="0">
              <a:ea typeface="微軟正黑體 Light"/>
            </a:endParaRPr>
          </a:p>
          <a:p>
            <a:endParaRPr lang="en-US" altLang="zh-TW" dirty="0" smtClean="0">
              <a:ea typeface="微軟正黑體 Light"/>
            </a:endParaRPr>
          </a:p>
          <a:p>
            <a:r>
              <a:rPr lang="zh-TW" altLang="en-US" dirty="0">
                <a:ea typeface="微軟正黑體 Light"/>
              </a:rPr>
              <a:t>城市</a:t>
            </a:r>
            <a:r>
              <a:rPr lang="zh-TW" altLang="en-US" dirty="0" smtClean="0">
                <a:ea typeface="微軟正黑體 Light"/>
              </a:rPr>
              <a:t>經濟</a:t>
            </a:r>
            <a:endParaRPr lang="en-US" altLang="zh-TW" dirty="0" smtClean="0">
              <a:ea typeface="微軟正黑體 Light"/>
            </a:endParaRPr>
          </a:p>
          <a:p>
            <a:endParaRPr lang="en-US" altLang="zh-TW" dirty="0" smtClean="0">
              <a:ea typeface="微軟正黑體 Light"/>
            </a:endParaRPr>
          </a:p>
          <a:p>
            <a:r>
              <a:rPr lang="zh-TW" altLang="en-US" dirty="0">
                <a:ea typeface="微軟正黑體 Light"/>
              </a:rPr>
              <a:t>城市</a:t>
            </a:r>
            <a:r>
              <a:rPr lang="zh-TW" altLang="en-US" dirty="0" smtClean="0">
                <a:ea typeface="微軟正黑體 Light"/>
              </a:rPr>
              <a:t>環境</a:t>
            </a:r>
            <a:endParaRPr lang="en-US" altLang="zh-TW" dirty="0" smtClean="0">
              <a:ea typeface="微軟正黑體 Light"/>
            </a:endParaRPr>
          </a:p>
          <a:p>
            <a:endParaRPr lang="en-US" altLang="zh-TW" dirty="0" smtClean="0">
              <a:ea typeface="微軟正黑體 Light"/>
            </a:endParaRPr>
          </a:p>
          <a:p>
            <a:r>
              <a:rPr lang="zh-TW" altLang="en-US" dirty="0">
                <a:ea typeface="微軟正黑體 Light"/>
              </a:rPr>
              <a:t>城市基礎設施和</a:t>
            </a:r>
            <a:r>
              <a:rPr lang="zh-TW" altLang="en-US" dirty="0" smtClean="0">
                <a:ea typeface="微軟正黑體 Light"/>
              </a:rPr>
              <a:t>服務</a:t>
            </a:r>
            <a:endParaRPr lang="en-US" altLang="zh-TW" dirty="0" smtClean="0">
              <a:ea typeface="微軟正黑體 Light"/>
            </a:endParaRPr>
          </a:p>
          <a:p>
            <a:endParaRPr lang="en-US" altLang="zh-TW" dirty="0" smtClean="0">
              <a:ea typeface="微軟正黑體 Light"/>
            </a:endParaRPr>
          </a:p>
          <a:p>
            <a:r>
              <a:rPr lang="zh-TW" altLang="en-US" dirty="0">
                <a:ea typeface="微軟正黑體 Light"/>
              </a:rPr>
              <a:t>城市創新</a:t>
            </a:r>
          </a:p>
        </p:txBody>
      </p:sp>
    </p:spTree>
    <p:extLst>
      <p:ext uri="{BB962C8B-B14F-4D97-AF65-F5344CB8AC3E}">
        <p14:creationId xmlns:p14="http://schemas.microsoft.com/office/powerpoint/2010/main" val="944887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0"/>
            <a:ext cx="9067898" cy="5020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611560" y="195486"/>
            <a:ext cx="4752528" cy="923330"/>
          </a:xfrm>
          <a:prstGeom prst="rect">
            <a:avLst/>
          </a:prstGeom>
          <a:noFill/>
        </p:spPr>
        <p:txBody>
          <a:bodyPr wrap="square" rtlCol="0">
            <a:spAutoFit/>
          </a:bodyPr>
          <a:lstStyle/>
          <a:p>
            <a:r>
              <a:rPr lang="zh-TW" altLang="en-US" dirty="0" smtClean="0">
                <a:ea typeface="微軟正黑體 Light"/>
              </a:rPr>
              <a:t>城市的擴張，人口外移卻留下城中心的空洞</a:t>
            </a:r>
            <a:endParaRPr lang="en-US" altLang="zh-TW" dirty="0" smtClean="0">
              <a:ea typeface="微軟正黑體 Light"/>
            </a:endParaRPr>
          </a:p>
          <a:p>
            <a:r>
              <a:rPr lang="zh-TW" altLang="en-US" dirty="0">
                <a:ea typeface="微軟正黑體 Light"/>
              </a:rPr>
              <a:t>老</a:t>
            </a:r>
            <a:r>
              <a:rPr lang="zh-TW" altLang="en-US" dirty="0" smtClean="0">
                <a:ea typeface="微軟正黑體 Light"/>
              </a:rPr>
              <a:t>舊的市區，擁擠的交通與公共設施</a:t>
            </a:r>
            <a:r>
              <a:rPr lang="zh-TW" altLang="en-US" dirty="0">
                <a:ea typeface="微軟正黑體 Light"/>
              </a:rPr>
              <a:t>的</a:t>
            </a:r>
            <a:r>
              <a:rPr lang="zh-TW" altLang="en-US" dirty="0" smtClean="0">
                <a:ea typeface="微軟正黑體 Light"/>
              </a:rPr>
              <a:t>不足</a:t>
            </a:r>
            <a:endParaRPr lang="en-US" altLang="zh-TW" dirty="0" smtClean="0">
              <a:ea typeface="微軟正黑體 Light"/>
            </a:endParaRPr>
          </a:p>
          <a:p>
            <a:r>
              <a:rPr lang="zh-TW" altLang="en-US" dirty="0">
                <a:ea typeface="微軟正黑體 Light"/>
              </a:rPr>
              <a:t>讓</a:t>
            </a:r>
            <a:r>
              <a:rPr lang="zh-TW" altLang="en-US" dirty="0" smtClean="0">
                <a:ea typeface="微軟正黑體 Light"/>
              </a:rPr>
              <a:t>年輕人不願意進入</a:t>
            </a:r>
            <a:endParaRPr lang="zh-TW" altLang="en-US" dirty="0">
              <a:ea typeface="微軟正黑體 Light"/>
            </a:endParaRPr>
          </a:p>
        </p:txBody>
      </p:sp>
    </p:spTree>
    <p:extLst>
      <p:ext uri="{BB962C8B-B14F-4D97-AF65-F5344CB8AC3E}">
        <p14:creationId xmlns:p14="http://schemas.microsoft.com/office/powerpoint/2010/main" val="24433738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478"/>
            <a:ext cx="9102924" cy="4948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4788024" y="123478"/>
            <a:ext cx="4104456" cy="923330"/>
          </a:xfrm>
          <a:prstGeom prst="rect">
            <a:avLst/>
          </a:prstGeom>
          <a:noFill/>
        </p:spPr>
        <p:txBody>
          <a:bodyPr wrap="square" rtlCol="0">
            <a:spAutoFit/>
          </a:bodyPr>
          <a:lstStyle/>
          <a:p>
            <a:r>
              <a:rPr lang="zh-TW" altLang="en-US" dirty="0" smtClean="0">
                <a:ea typeface="微軟正黑體 Light"/>
              </a:rPr>
              <a:t>打造健康環境</a:t>
            </a:r>
            <a:r>
              <a:rPr lang="zh-TW" altLang="en-US" dirty="0">
                <a:ea typeface="微軟正黑體 Light"/>
              </a:rPr>
              <a:t>友善</a:t>
            </a:r>
            <a:r>
              <a:rPr lang="zh-TW" altLang="en-US" dirty="0" smtClean="0">
                <a:ea typeface="微軟正黑體 Light"/>
              </a:rPr>
              <a:t>空間是政府基本職責</a:t>
            </a:r>
            <a:endParaRPr lang="en-US" altLang="zh-TW" dirty="0" smtClean="0">
              <a:ea typeface="微軟正黑體 Light"/>
            </a:endParaRPr>
          </a:p>
          <a:p>
            <a:r>
              <a:rPr lang="zh-TW" altLang="en-US" dirty="0" smtClean="0">
                <a:ea typeface="微軟正黑體 Light"/>
              </a:rPr>
              <a:t>在盤點城市移動的現象背後的真正原因後善</a:t>
            </a:r>
            <a:r>
              <a:rPr lang="zh-TW" altLang="en-US" dirty="0">
                <a:ea typeface="微軟正黑體 Light"/>
              </a:rPr>
              <a:t>用各種</a:t>
            </a:r>
            <a:r>
              <a:rPr lang="zh-TW" altLang="en-US" dirty="0" smtClean="0">
                <a:ea typeface="微軟正黑體 Light"/>
              </a:rPr>
              <a:t>工具與法律改善城市</a:t>
            </a:r>
            <a:endParaRPr lang="zh-TW" altLang="en-US" dirty="0">
              <a:ea typeface="微軟正黑體 Light"/>
            </a:endParaRPr>
          </a:p>
        </p:txBody>
      </p:sp>
    </p:spTree>
    <p:extLst>
      <p:ext uri="{BB962C8B-B14F-4D97-AF65-F5344CB8AC3E}">
        <p14:creationId xmlns:p14="http://schemas.microsoft.com/office/powerpoint/2010/main" val="14721536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8016" y1="4488" x2="32666" y2="6186"/>
                        <a14:foregroundMark x1="19199" y1="17101" x2="23658" y2="19163"/>
                        <a14:foregroundMark x1="13285" y1="88053" x2="18562" y2="94300"/>
                        <a14:backgroundMark x1="79982" y1="42268" x2="79982" y2="68163"/>
                      </a14:backgroundRemoval>
                    </a14:imgEffect>
                  </a14:imgLayer>
                </a14:imgProps>
              </a:ext>
              <a:ext uri="{28A0092B-C50C-407E-A947-70E740481C1C}">
                <a14:useLocalDpi xmlns:a14="http://schemas.microsoft.com/office/drawing/2010/main" val="0"/>
              </a:ext>
            </a:extLst>
          </a:blip>
          <a:stretch>
            <a:fillRect/>
          </a:stretch>
        </p:blipFill>
        <p:spPr>
          <a:xfrm>
            <a:off x="0" y="0"/>
            <a:ext cx="3428678" cy="5143500"/>
          </a:xfrm>
          <a:prstGeom prst="rect">
            <a:avLst/>
          </a:prstGeom>
        </p:spPr>
      </p:pic>
      <p:sp>
        <p:nvSpPr>
          <p:cNvPr id="2" name="標題 1"/>
          <p:cNvSpPr>
            <a:spLocks noGrp="1"/>
          </p:cNvSpPr>
          <p:nvPr>
            <p:ph type="title"/>
          </p:nvPr>
        </p:nvSpPr>
        <p:spPr>
          <a:xfrm>
            <a:off x="444322" y="0"/>
            <a:ext cx="8229600" cy="857250"/>
          </a:xfrm>
        </p:spPr>
        <p:txBody>
          <a:bodyPr>
            <a:normAutofit/>
          </a:bodyPr>
          <a:lstStyle/>
          <a:p>
            <a:r>
              <a:rPr lang="zh-TW" altLang="en-US" sz="3600" dirty="0" smtClean="0">
                <a:latin typeface="微軟正黑體" panose="020B0604030504040204" pitchFamily="34" charset="-120"/>
                <a:ea typeface="微軟正黑體" panose="020B0604030504040204" pitchFamily="34" charset="-120"/>
              </a:rPr>
              <a:t>在台灣現有社會條件下的策略思考</a:t>
            </a:r>
            <a:endParaRPr lang="zh-TW" altLang="en-US" sz="3600" dirty="0">
              <a:latin typeface="微軟正黑體" panose="020B0604030504040204" pitchFamily="34" charset="-120"/>
              <a:ea typeface="微軟正黑體" panose="020B0604030504040204" pitchFamily="34" charset="-120"/>
            </a:endParaRPr>
          </a:p>
        </p:txBody>
      </p:sp>
      <p:sp>
        <p:nvSpPr>
          <p:cNvPr id="3" name="文字版面配置區 2"/>
          <p:cNvSpPr>
            <a:spLocks noGrp="1"/>
          </p:cNvSpPr>
          <p:nvPr>
            <p:ph type="body" idx="1"/>
          </p:nvPr>
        </p:nvSpPr>
        <p:spPr/>
        <p:txBody>
          <a:bodyPr/>
          <a:lstStyle/>
          <a:p>
            <a:r>
              <a:rPr lang="zh-TW" altLang="en-US" dirty="0" smtClean="0"/>
              <a:t>都市更新</a:t>
            </a:r>
            <a:endParaRPr lang="zh-TW" altLang="en-US" dirty="0"/>
          </a:p>
        </p:txBody>
      </p:sp>
      <p:sp>
        <p:nvSpPr>
          <p:cNvPr id="4" name="內容版面配置區 3"/>
          <p:cNvSpPr>
            <a:spLocks noGrp="1"/>
          </p:cNvSpPr>
          <p:nvPr>
            <p:ph sz="half" idx="2"/>
          </p:nvPr>
        </p:nvSpPr>
        <p:spPr/>
        <p:txBody>
          <a:bodyPr/>
          <a:lstStyle/>
          <a:p>
            <a:r>
              <a:rPr lang="zh-TW" altLang="en-US" dirty="0" smtClean="0"/>
              <a:t>重建   建築安全理由</a:t>
            </a:r>
            <a:endParaRPr lang="en-US" altLang="zh-TW" dirty="0" smtClean="0"/>
          </a:p>
          <a:p>
            <a:r>
              <a:rPr lang="zh-TW" altLang="en-US" dirty="0" smtClean="0"/>
              <a:t>整建   必要</a:t>
            </a:r>
            <a:r>
              <a:rPr lang="zh-TW" altLang="en-US" dirty="0"/>
              <a:t>之</a:t>
            </a:r>
            <a:r>
              <a:rPr lang="zh-TW" altLang="en-US" dirty="0" smtClean="0"/>
              <a:t>新設施</a:t>
            </a:r>
            <a:endParaRPr lang="en-US" altLang="zh-TW" dirty="0" smtClean="0"/>
          </a:p>
          <a:p>
            <a:r>
              <a:rPr lang="zh-TW" altLang="en-US" dirty="0" smtClean="0"/>
              <a:t>維護    公共設施之運作</a:t>
            </a:r>
            <a:endParaRPr lang="en-US" altLang="zh-TW" dirty="0" smtClean="0"/>
          </a:p>
          <a:p>
            <a:endParaRPr lang="en-US" altLang="zh-TW" dirty="0"/>
          </a:p>
          <a:p>
            <a:r>
              <a:rPr lang="zh-TW" altLang="en-US" dirty="0" smtClean="0"/>
              <a:t>藉由新環境的改善</a:t>
            </a:r>
            <a:endParaRPr lang="en-US" altLang="zh-TW" dirty="0" smtClean="0"/>
          </a:p>
          <a:p>
            <a:r>
              <a:rPr lang="zh-TW" altLang="en-US" dirty="0"/>
              <a:t>創造更</a:t>
            </a:r>
            <a:r>
              <a:rPr lang="zh-TW" altLang="en-US" dirty="0" smtClean="0"/>
              <a:t>高經濟價值</a:t>
            </a:r>
            <a:endParaRPr lang="en-US" altLang="zh-TW" dirty="0" smtClean="0"/>
          </a:p>
          <a:p>
            <a:endParaRPr lang="en-US" altLang="zh-TW" dirty="0" smtClean="0"/>
          </a:p>
          <a:p>
            <a:endParaRPr lang="en-US" altLang="zh-TW" dirty="0" smtClean="0"/>
          </a:p>
          <a:p>
            <a:endParaRPr lang="zh-TW" altLang="en-US" dirty="0"/>
          </a:p>
        </p:txBody>
      </p:sp>
      <p:sp>
        <p:nvSpPr>
          <p:cNvPr id="5" name="文字版面配置區 4"/>
          <p:cNvSpPr>
            <a:spLocks noGrp="1"/>
          </p:cNvSpPr>
          <p:nvPr>
            <p:ph type="body" sz="quarter" idx="3"/>
          </p:nvPr>
        </p:nvSpPr>
        <p:spPr/>
        <p:txBody>
          <a:bodyPr/>
          <a:lstStyle/>
          <a:p>
            <a:r>
              <a:rPr lang="zh-TW" altLang="en-US" dirty="0" smtClean="0"/>
              <a:t>都市緩解</a:t>
            </a:r>
            <a:r>
              <a:rPr lang="en-US" altLang="zh-TW" dirty="0" smtClean="0"/>
              <a:t>〈</a:t>
            </a:r>
            <a:r>
              <a:rPr lang="zh-TW" altLang="en-US" dirty="0" smtClean="0"/>
              <a:t> </a:t>
            </a:r>
            <a:r>
              <a:rPr lang="en-US" altLang="zh-TW" dirty="0" smtClean="0"/>
              <a:t>Relieve〉</a:t>
            </a:r>
            <a:endParaRPr lang="zh-TW" altLang="en-US" dirty="0"/>
          </a:p>
        </p:txBody>
      </p:sp>
      <p:sp>
        <p:nvSpPr>
          <p:cNvPr id="6" name="內容版面配置區 5"/>
          <p:cNvSpPr>
            <a:spLocks noGrp="1"/>
          </p:cNvSpPr>
          <p:nvPr>
            <p:ph sz="quarter" idx="4"/>
          </p:nvPr>
        </p:nvSpPr>
        <p:spPr/>
        <p:txBody>
          <a:bodyPr/>
          <a:lstStyle/>
          <a:p>
            <a:r>
              <a:rPr lang="zh-TW" altLang="en-US" dirty="0" smtClean="0"/>
              <a:t>舊城區功能強化</a:t>
            </a:r>
            <a:endParaRPr lang="en-US" altLang="zh-TW" dirty="0" smtClean="0"/>
          </a:p>
          <a:p>
            <a:r>
              <a:rPr lang="zh-TW" altLang="en-US" dirty="0" smtClean="0"/>
              <a:t>舊城區環境改善</a:t>
            </a:r>
            <a:endParaRPr lang="en-US" altLang="zh-TW" dirty="0" smtClean="0"/>
          </a:p>
          <a:p>
            <a:r>
              <a:rPr lang="zh-TW" altLang="en-US" dirty="0"/>
              <a:t>舊城區動線</a:t>
            </a:r>
            <a:r>
              <a:rPr lang="zh-TW" altLang="en-US" dirty="0" smtClean="0"/>
              <a:t>連接</a:t>
            </a:r>
            <a:endParaRPr lang="en-US" altLang="zh-TW" dirty="0" smtClean="0"/>
          </a:p>
          <a:p>
            <a:r>
              <a:rPr lang="zh-TW" altLang="en-US" dirty="0"/>
              <a:t>新創產業的</a:t>
            </a:r>
            <a:r>
              <a:rPr lang="zh-TW" altLang="en-US" dirty="0" smtClean="0"/>
              <a:t>引進</a:t>
            </a:r>
            <a:endParaRPr lang="en-US" altLang="zh-TW" dirty="0" smtClean="0"/>
          </a:p>
          <a:p>
            <a:endParaRPr lang="en-US" altLang="zh-TW" dirty="0"/>
          </a:p>
          <a:p>
            <a:r>
              <a:rPr lang="zh-TW" altLang="en-US" dirty="0" smtClean="0"/>
              <a:t>在地生活的協同連結</a:t>
            </a:r>
            <a:endParaRPr lang="en-US" altLang="zh-TW" dirty="0" smtClean="0"/>
          </a:p>
          <a:p>
            <a:endParaRPr lang="zh-TW" altLang="en-US" dirty="0"/>
          </a:p>
        </p:txBody>
      </p:sp>
      <p:pic>
        <p:nvPicPr>
          <p:cNvPr id="7" name="圖片 6"/>
          <p:cNvPicPr>
            <a:picLocks noChangeAspect="1"/>
          </p:cNvPicPr>
          <p:nvPr/>
        </p:nvPicPr>
        <p:blipFill>
          <a:blip r:embed="rId4" cstate="print">
            <a:extLst>
              <a:ext uri="{BEBA8EAE-BF5A-486C-A8C5-ECC9F3942E4B}">
                <a14:imgProps xmlns:a14="http://schemas.microsoft.com/office/drawing/2010/main">
                  <a14:imgLayer r:embed="rId3">
                    <a14:imgEffect>
                      <a14:backgroundRemoval t="0" b="100000" l="40582" r="99363"/>
                    </a14:imgEffect>
                  </a14:imgLayer>
                </a14:imgProps>
              </a:ext>
              <a:ext uri="{28A0092B-C50C-407E-A947-70E740481C1C}">
                <a14:useLocalDpi xmlns:a14="http://schemas.microsoft.com/office/drawing/2010/main" val="0"/>
              </a:ext>
            </a:extLst>
          </a:blip>
          <a:stretch>
            <a:fillRect/>
          </a:stretch>
        </p:blipFill>
        <p:spPr>
          <a:xfrm>
            <a:off x="5715322" y="0"/>
            <a:ext cx="3428678" cy="5143500"/>
          </a:xfrm>
          <a:prstGeom prst="rect">
            <a:avLst/>
          </a:prstGeom>
        </p:spPr>
      </p:pic>
      <p:sp>
        <p:nvSpPr>
          <p:cNvPr id="9" name="矩形 8"/>
          <p:cNvSpPr/>
          <p:nvPr/>
        </p:nvSpPr>
        <p:spPr>
          <a:xfrm>
            <a:off x="391035" y="714781"/>
            <a:ext cx="8282887" cy="3767071"/>
          </a:xfrm>
          <a:prstGeom prst="rect">
            <a:avLst/>
          </a:prstGeom>
          <a:noFill/>
          <a:ln w="76200">
            <a:solidFill>
              <a:srgbClr val="4BC3B5"/>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TW" dirty="0" smtClean="0"/>
              <a:t>+</a:t>
            </a:r>
            <a:endParaRPr lang="zh-TW" altLang="en-US" dirty="0"/>
          </a:p>
        </p:txBody>
      </p:sp>
    </p:spTree>
    <p:extLst>
      <p:ext uri="{BB962C8B-B14F-4D97-AF65-F5344CB8AC3E}">
        <p14:creationId xmlns:p14="http://schemas.microsoft.com/office/powerpoint/2010/main" val="21913638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0538"/>
            <a:ext cx="3131841"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26682"/>
            <a:ext cx="5887127" cy="5061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26069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zh-TW" altLang="en-US" sz="2400" dirty="0" smtClean="0">
                <a:latin typeface="微軟正黑體 Light" pitchFamily="34" charset="-120"/>
                <a:ea typeface="微軟正黑體 Light" pitchFamily="34" charset="-120"/>
                <a:cs typeface="微軟正黑體 Light" pitchFamily="34" charset="-120"/>
              </a:rPr>
              <a:t>全球約</a:t>
            </a:r>
            <a:r>
              <a:rPr lang="en-US" altLang="zh-TW" sz="2400" dirty="0" smtClean="0">
                <a:latin typeface="微軟正黑體 Light" pitchFamily="34" charset="-120"/>
                <a:ea typeface="微軟正黑體 Light" pitchFamily="34" charset="-120"/>
                <a:cs typeface="微軟正黑體 Light" pitchFamily="34" charset="-120"/>
              </a:rPr>
              <a:t>55%</a:t>
            </a:r>
            <a:r>
              <a:rPr lang="zh-TW" altLang="en-US" sz="2400" dirty="0" smtClean="0">
                <a:latin typeface="微軟正黑體 Light" pitchFamily="34" charset="-120"/>
                <a:ea typeface="微軟正黑體 Light" pitchFamily="34" charset="-120"/>
                <a:cs typeface="微軟正黑體 Light" pitchFamily="34" charset="-120"/>
              </a:rPr>
              <a:t>人口居住於都市（</a:t>
            </a:r>
            <a:r>
              <a:rPr lang="en-US" altLang="zh-TW" sz="2400" dirty="0" smtClean="0">
                <a:latin typeface="微軟正黑體 Light" pitchFamily="34" charset="-120"/>
                <a:ea typeface="微軟正黑體 Light" pitchFamily="34" charset="-120"/>
                <a:cs typeface="微軟正黑體 Light" pitchFamily="34" charset="-120"/>
              </a:rPr>
              <a:t>40</a:t>
            </a:r>
            <a:r>
              <a:rPr lang="zh-TW" altLang="en-US" sz="2400" dirty="0" smtClean="0">
                <a:latin typeface="微軟正黑體 Light" pitchFamily="34" charset="-120"/>
                <a:ea typeface="微軟正黑體 Light" pitchFamily="34" charset="-120"/>
                <a:cs typeface="微軟正黑體 Light" pitchFamily="34" charset="-120"/>
              </a:rPr>
              <a:t>億人）</a:t>
            </a:r>
            <a:endParaRPr lang="en-US" altLang="zh-TW" sz="2400" dirty="0" smtClean="0">
              <a:latin typeface="微軟正黑體 Light" pitchFamily="34" charset="-120"/>
              <a:ea typeface="微軟正黑體 Light" pitchFamily="34" charset="-120"/>
              <a:cs typeface="微軟正黑體 Light" pitchFamily="34" charset="-120"/>
            </a:endParaRPr>
          </a:p>
          <a:p>
            <a:r>
              <a:rPr lang="zh-TW" altLang="en-US" sz="2400" dirty="0" smtClean="0">
                <a:latin typeface="微軟正黑體 Light" pitchFamily="34" charset="-120"/>
                <a:ea typeface="微軟正黑體 Light" pitchFamily="34" charset="-120"/>
                <a:cs typeface="微軟正黑體 Light" pitchFamily="34" charset="-120"/>
              </a:rPr>
              <a:t>臺灣約</a:t>
            </a:r>
            <a:r>
              <a:rPr lang="en-US" altLang="zh-TW" sz="2400" dirty="0" smtClean="0">
                <a:latin typeface="微軟正黑體 Light" pitchFamily="34" charset="-120"/>
                <a:ea typeface="微軟正黑體 Light" pitchFamily="34" charset="-120"/>
                <a:cs typeface="微軟正黑體 Light" pitchFamily="34" charset="-120"/>
              </a:rPr>
              <a:t>78%</a:t>
            </a:r>
            <a:r>
              <a:rPr lang="zh-TW" altLang="en-US" sz="2400" dirty="0" smtClean="0">
                <a:latin typeface="微軟正黑體 Light" pitchFamily="34" charset="-120"/>
                <a:ea typeface="微軟正黑體 Light" pitchFamily="34" charset="-120"/>
                <a:cs typeface="微軟正黑體 Light" pitchFamily="34" charset="-120"/>
              </a:rPr>
              <a:t>人口居住於都市（</a:t>
            </a:r>
            <a:r>
              <a:rPr lang="en-US" altLang="zh-TW" sz="2400" dirty="0" smtClean="0">
                <a:latin typeface="微軟正黑體 Light" pitchFamily="34" charset="-120"/>
                <a:ea typeface="微軟正黑體 Light" pitchFamily="34" charset="-120"/>
                <a:cs typeface="微軟正黑體 Light" pitchFamily="34" charset="-120"/>
              </a:rPr>
              <a:t>1800</a:t>
            </a:r>
            <a:r>
              <a:rPr lang="zh-TW" altLang="en-US" sz="2400" dirty="0" smtClean="0">
                <a:latin typeface="微軟正黑體 Light" pitchFamily="34" charset="-120"/>
                <a:ea typeface="微軟正黑體 Light" pitchFamily="34" charset="-120"/>
                <a:cs typeface="微軟正黑體 Light" pitchFamily="34" charset="-120"/>
              </a:rPr>
              <a:t>萬人）</a:t>
            </a:r>
            <a:endParaRPr lang="en-US" altLang="zh-TW" sz="2400" dirty="0" smtClean="0">
              <a:latin typeface="微軟正黑體 Light" pitchFamily="34" charset="-120"/>
              <a:ea typeface="微軟正黑體 Light" pitchFamily="34" charset="-120"/>
              <a:cs typeface="微軟正黑體 Light" pitchFamily="34" charset="-120"/>
            </a:endParaRPr>
          </a:p>
        </p:txBody>
      </p:sp>
      <p:sp>
        <p:nvSpPr>
          <p:cNvPr id="4" name="標題 1"/>
          <p:cNvSpPr>
            <a:spLocks noGrp="1"/>
          </p:cNvSpPr>
          <p:nvPr>
            <p:ph type="title"/>
          </p:nvPr>
        </p:nvSpPr>
        <p:spPr>
          <a:xfrm>
            <a:off x="457200" y="61962"/>
            <a:ext cx="8229600" cy="709588"/>
          </a:xfrm>
        </p:spPr>
        <p:txBody>
          <a:bodyPr>
            <a:normAutofit/>
          </a:bodyPr>
          <a:lstStyle/>
          <a:p>
            <a:r>
              <a:rPr lang="zh-TW" altLang="en-US" sz="3600" dirty="0" smtClean="0">
                <a:latin typeface="微軟正黑體 Light" pitchFamily="34" charset="-120"/>
                <a:ea typeface="微軟正黑體 Light" pitchFamily="34" charset="-120"/>
                <a:cs typeface="微軟正黑體 Light" pitchFamily="34" charset="-120"/>
              </a:rPr>
              <a:t>都市化發展</a:t>
            </a:r>
            <a:endParaRPr lang="zh-TW" altLang="en-US" sz="3600" dirty="0">
              <a:latin typeface="微軟正黑體 Light" pitchFamily="34" charset="-120"/>
              <a:ea typeface="微軟正黑體 Light" pitchFamily="34" charset="-120"/>
              <a:cs typeface="微軟正黑體 Light" pitchFamily="34" charset="-120"/>
            </a:endParaRPr>
          </a:p>
        </p:txBody>
      </p:sp>
      <p:graphicFrame>
        <p:nvGraphicFramePr>
          <p:cNvPr id="5" name="內容版面配置區 5"/>
          <p:cNvGraphicFramePr>
            <a:graphicFrameLocks/>
          </p:cNvGraphicFramePr>
          <p:nvPr/>
        </p:nvGraphicFramePr>
        <p:xfrm>
          <a:off x="4549280" y="2283722"/>
          <a:ext cx="4594720" cy="26705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內容版面配置區 5"/>
          <p:cNvGraphicFramePr>
            <a:graphicFrameLocks/>
          </p:cNvGraphicFramePr>
          <p:nvPr/>
        </p:nvGraphicFramePr>
        <p:xfrm>
          <a:off x="0" y="2283722"/>
          <a:ext cx="4594720" cy="2670547"/>
        </p:xfrm>
        <a:graphic>
          <a:graphicData uri="http://schemas.openxmlformats.org/drawingml/2006/chart">
            <c:chart xmlns:c="http://schemas.openxmlformats.org/drawingml/2006/chart" xmlns:r="http://schemas.openxmlformats.org/officeDocument/2006/relationships" r:id="rId3"/>
          </a:graphicData>
        </a:graphic>
      </p:graphicFrame>
      <p:sp>
        <p:nvSpPr>
          <p:cNvPr id="8" name="文字方塊 7"/>
          <p:cNvSpPr txBox="1"/>
          <p:nvPr/>
        </p:nvSpPr>
        <p:spPr>
          <a:xfrm>
            <a:off x="1619672" y="2283718"/>
            <a:ext cx="1569660" cy="369332"/>
          </a:xfrm>
          <a:prstGeom prst="rect">
            <a:avLst/>
          </a:prstGeom>
          <a:noFill/>
        </p:spPr>
        <p:txBody>
          <a:bodyPr wrap="none" rtlCol="0">
            <a:spAutoFit/>
          </a:bodyPr>
          <a:lstStyle/>
          <a:p>
            <a:r>
              <a:rPr lang="zh-TW" altLang="en-US" dirty="0" smtClean="0">
                <a:latin typeface="微軟正黑體 Light" pitchFamily="34" charset="-120"/>
                <a:ea typeface="微軟正黑體 Light" pitchFamily="34" charset="-120"/>
                <a:cs typeface="微軟正黑體 Light" pitchFamily="34" charset="-120"/>
              </a:rPr>
              <a:t>全球人口分布</a:t>
            </a:r>
            <a:endParaRPr lang="zh-TW" altLang="en-US" dirty="0">
              <a:latin typeface="微軟正黑體 Light" pitchFamily="34" charset="-120"/>
              <a:ea typeface="微軟正黑體 Light" pitchFamily="34" charset="-120"/>
              <a:cs typeface="微軟正黑體 Light" pitchFamily="34" charset="-120"/>
            </a:endParaRPr>
          </a:p>
        </p:txBody>
      </p:sp>
      <p:sp>
        <p:nvSpPr>
          <p:cNvPr id="9" name="文字方塊 8"/>
          <p:cNvSpPr txBox="1"/>
          <p:nvPr/>
        </p:nvSpPr>
        <p:spPr>
          <a:xfrm>
            <a:off x="6156176" y="2283718"/>
            <a:ext cx="1569660" cy="369332"/>
          </a:xfrm>
          <a:prstGeom prst="rect">
            <a:avLst/>
          </a:prstGeom>
          <a:noFill/>
        </p:spPr>
        <p:txBody>
          <a:bodyPr wrap="none" rtlCol="0">
            <a:spAutoFit/>
          </a:bodyPr>
          <a:lstStyle/>
          <a:p>
            <a:r>
              <a:rPr lang="zh-TW" altLang="en-US" dirty="0" smtClean="0">
                <a:latin typeface="微軟正黑體 Light" pitchFamily="34" charset="-120"/>
                <a:ea typeface="微軟正黑體 Light" pitchFamily="34" charset="-120"/>
                <a:cs typeface="微軟正黑體 Light" pitchFamily="34" charset="-120"/>
              </a:rPr>
              <a:t>臺灣人口分布</a:t>
            </a:r>
            <a:endParaRPr lang="zh-TW" altLang="en-US" dirty="0">
              <a:latin typeface="微軟正黑體 Light" pitchFamily="34" charset="-120"/>
              <a:ea typeface="微軟正黑體 Light" pitchFamily="34" charset="-120"/>
              <a:cs typeface="微軟正黑體 Light" pitchFamily="34" charset="-120"/>
            </a:endParaRPr>
          </a:p>
        </p:txBody>
      </p:sp>
    </p:spTree>
    <p:extLst>
      <p:ext uri="{BB962C8B-B14F-4D97-AF65-F5344CB8AC3E}">
        <p14:creationId xmlns:p14="http://schemas.microsoft.com/office/powerpoint/2010/main" val="1599404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3478"/>
            <a:ext cx="6048672"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a:off x="6444208" y="31158"/>
            <a:ext cx="2304256" cy="4247317"/>
          </a:xfrm>
          <a:prstGeom prst="rect">
            <a:avLst/>
          </a:prstGeom>
          <a:noFill/>
        </p:spPr>
        <p:txBody>
          <a:bodyPr wrap="square" rtlCol="0">
            <a:spAutoFit/>
          </a:bodyPr>
          <a:lstStyle/>
          <a:p>
            <a:r>
              <a:rPr lang="zh-TW" altLang="en-US" dirty="0"/>
              <a:t>玻利維亞</a:t>
            </a:r>
            <a:r>
              <a:rPr lang="zh-TW" altLang="en-US" dirty="0" smtClean="0"/>
              <a:t>，帕</a:t>
            </a:r>
            <a:r>
              <a:rPr lang="zh-TW" altLang="en-US" dirty="0"/>
              <a:t>拉斯 </a:t>
            </a:r>
            <a:r>
              <a:rPr lang="en-US" altLang="zh-TW" dirty="0"/>
              <a:t>- </a:t>
            </a:r>
            <a:r>
              <a:rPr lang="zh-TW" altLang="en-US" dirty="0"/>
              <a:t>年輕人穿著斑馬裝扮穿過這座辦公大樓的大廳，在他們準備工作時歡呼雀躍，相互輝煌</a:t>
            </a:r>
            <a:r>
              <a:rPr lang="zh-TW" altLang="en-US" dirty="0" smtClean="0"/>
              <a:t>。</a:t>
            </a:r>
            <a:endParaRPr lang="en-US" altLang="zh-TW" dirty="0" smtClean="0"/>
          </a:p>
          <a:p>
            <a:r>
              <a:rPr lang="zh-TW" altLang="en-US" dirty="0"/>
              <a:t>他們</a:t>
            </a:r>
            <a:r>
              <a:rPr lang="zh-TW" altLang="en-US" dirty="0" smtClean="0"/>
              <a:t>不只是協助指揮交通，他們更是街頭傳達關懷的大使</a:t>
            </a:r>
            <a:endParaRPr lang="en-US" altLang="zh-TW" dirty="0" smtClean="0"/>
          </a:p>
          <a:p>
            <a:r>
              <a:rPr lang="zh-TW" altLang="en-US" dirty="0" smtClean="0"/>
              <a:t>他們不是要告訴駕駛或行人遵守規定，而是要讓他們知道，你可以改善自己的一天。</a:t>
            </a:r>
            <a:endParaRPr lang="en-US" altLang="zh-TW" dirty="0" smtClean="0"/>
          </a:p>
          <a:p>
            <a:endParaRPr lang="zh-TW" altLang="en-US" dirty="0"/>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1" y="182724"/>
            <a:ext cx="7942167" cy="4837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51053"/>
            <a:ext cx="7538789" cy="4868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672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3600" dirty="0" smtClean="0">
                <a:latin typeface="微軟正黑體" panose="020B0604030504040204" pitchFamily="34" charset="-120"/>
                <a:ea typeface="微軟正黑體" panose="020B0604030504040204" pitchFamily="34" charset="-120"/>
              </a:rPr>
              <a:t>重新設計明日世界</a:t>
            </a:r>
            <a:endParaRPr lang="zh-TW" altLang="en-US" sz="3600" dirty="0">
              <a:latin typeface="微軟正黑體" panose="020B0604030504040204" pitchFamily="34" charset="-120"/>
              <a:ea typeface="微軟正黑體" panose="020B0604030504040204" pitchFamily="34" charset="-120"/>
            </a:endParaRP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3707741546"/>
              </p:ext>
            </p:extLst>
          </p:nvPr>
        </p:nvGraphicFramePr>
        <p:xfrm>
          <a:off x="457200" y="1131888"/>
          <a:ext cx="8229600" cy="3462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31141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0"/>
            <a:ext cx="6624736" cy="5020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a:off x="6732241" y="123478"/>
            <a:ext cx="2232247" cy="6740307"/>
          </a:xfrm>
          <a:prstGeom prst="rect">
            <a:avLst/>
          </a:prstGeom>
          <a:noFill/>
        </p:spPr>
        <p:txBody>
          <a:bodyPr wrap="square" rtlCol="0">
            <a:spAutoFit/>
          </a:bodyPr>
          <a:lstStyle/>
          <a:p>
            <a:r>
              <a:rPr lang="zh-TW" altLang="en-US" b="1" dirty="0"/>
              <a:t>永續發展目標分為五大部分（</a:t>
            </a:r>
            <a:r>
              <a:rPr lang="en-US" altLang="zh-TW" b="1" dirty="0"/>
              <a:t>5P</a:t>
            </a:r>
            <a:r>
              <a:rPr lang="zh-TW" altLang="en-US" b="1" dirty="0" smtClean="0"/>
              <a:t>）：</a:t>
            </a:r>
            <a:endParaRPr lang="en-US" altLang="zh-TW" b="1" dirty="0" smtClean="0"/>
          </a:p>
          <a:p>
            <a:r>
              <a:rPr lang="zh-TW" altLang="en-US" b="1" dirty="0" smtClean="0"/>
              <a:t>社會</a:t>
            </a:r>
            <a:r>
              <a:rPr lang="zh-TW" altLang="en-US" b="1" dirty="0"/>
              <a:t>（</a:t>
            </a:r>
            <a:r>
              <a:rPr lang="en-US" altLang="zh-TW" b="1" dirty="0"/>
              <a:t>People</a:t>
            </a:r>
            <a:r>
              <a:rPr lang="zh-TW" altLang="en-US" b="1" dirty="0" smtClean="0"/>
              <a:t>）、</a:t>
            </a:r>
            <a:endParaRPr lang="en-US" altLang="zh-TW" b="1" dirty="0" smtClean="0"/>
          </a:p>
          <a:p>
            <a:r>
              <a:rPr lang="zh-TW" altLang="en-US" b="1" dirty="0" smtClean="0"/>
              <a:t>經濟</a:t>
            </a:r>
            <a:r>
              <a:rPr lang="en-US" altLang="zh-TW" b="1" dirty="0" smtClean="0"/>
              <a:t>prosperity</a:t>
            </a:r>
            <a:r>
              <a:rPr lang="zh-TW" altLang="en-US" b="1" dirty="0"/>
              <a:t>）、環境（</a:t>
            </a:r>
            <a:r>
              <a:rPr lang="en-US" altLang="zh-TW" b="1" dirty="0"/>
              <a:t>Planet</a:t>
            </a:r>
            <a:r>
              <a:rPr lang="zh-TW" altLang="en-US" b="1" dirty="0" smtClean="0"/>
              <a:t>）、</a:t>
            </a:r>
            <a:endParaRPr lang="en-US" altLang="zh-TW" b="1" dirty="0" smtClean="0"/>
          </a:p>
          <a:p>
            <a:r>
              <a:rPr lang="zh-TW" altLang="en-US" b="1" dirty="0" smtClean="0"/>
              <a:t>治理</a:t>
            </a:r>
            <a:r>
              <a:rPr lang="zh-TW" altLang="en-US" b="1" dirty="0"/>
              <a:t>（</a:t>
            </a:r>
            <a:r>
              <a:rPr lang="en-US" altLang="zh-TW" b="1" dirty="0"/>
              <a:t>Peace</a:t>
            </a:r>
            <a:r>
              <a:rPr lang="zh-TW" altLang="en-US" b="1" dirty="0" smtClean="0"/>
              <a:t>）、</a:t>
            </a:r>
            <a:endParaRPr lang="en-US" altLang="zh-TW" b="1" dirty="0" smtClean="0"/>
          </a:p>
          <a:p>
            <a:r>
              <a:rPr lang="zh-TW" altLang="en-US" b="1" dirty="0" smtClean="0"/>
              <a:t>執行</a:t>
            </a:r>
            <a:r>
              <a:rPr lang="zh-TW" altLang="en-US" b="1" dirty="0"/>
              <a:t>（</a:t>
            </a:r>
            <a:r>
              <a:rPr lang="en-US" altLang="zh-TW" b="1" dirty="0"/>
              <a:t>Partnership</a:t>
            </a:r>
            <a:r>
              <a:rPr lang="zh-TW" altLang="en-US" b="1" dirty="0" smtClean="0"/>
              <a:t>）</a:t>
            </a:r>
            <a:endParaRPr lang="en-US" altLang="zh-TW" b="1" dirty="0" smtClean="0"/>
          </a:p>
          <a:p>
            <a:endParaRPr lang="en-US" altLang="zh-TW" dirty="0" smtClean="0"/>
          </a:p>
          <a:p>
            <a:r>
              <a:rPr lang="zh-TW" altLang="en-US" dirty="0" smtClean="0"/>
              <a:t>聯合國</a:t>
            </a:r>
            <a:r>
              <a:rPr lang="zh-TW" altLang="en-US" dirty="0"/>
              <a:t>永續發展目標包含</a:t>
            </a:r>
            <a:r>
              <a:rPr lang="zh-TW" altLang="en-US" dirty="0">
                <a:hlinkClick r:id="rId3"/>
              </a:rPr>
              <a:t> </a:t>
            </a:r>
            <a:r>
              <a:rPr lang="en-US" altLang="zh-TW" dirty="0">
                <a:hlinkClick r:id="rId3"/>
              </a:rPr>
              <a:t>17 </a:t>
            </a:r>
            <a:r>
              <a:rPr lang="zh-TW" altLang="en-US" dirty="0">
                <a:hlinkClick r:id="rId3"/>
              </a:rPr>
              <a:t>項目標</a:t>
            </a:r>
            <a:r>
              <a:rPr lang="zh-TW" altLang="en-US" dirty="0"/>
              <a:t>及 </a:t>
            </a:r>
            <a:r>
              <a:rPr lang="en-US" altLang="zh-TW" dirty="0"/>
              <a:t>169 </a:t>
            </a:r>
            <a:r>
              <a:rPr lang="zh-TW" altLang="en-US" dirty="0"/>
              <a:t>項細項目標，橫跨性平、衛福、環境、勞動、貧窮等跨部會議題。</a:t>
            </a:r>
            <a:endParaRPr lang="en-US" altLang="zh-TW" b="1" dirty="0"/>
          </a:p>
          <a:p>
            <a:r>
              <a:rPr lang="zh-TW" altLang="en-US" b="1" dirty="0" smtClean="0"/>
              <a:t>台灣在行政院及立法院均設有永續發展委員會及諮詢委員會</a:t>
            </a:r>
            <a:endParaRPr lang="en-US" altLang="zh-TW" b="1" dirty="0" smtClean="0"/>
          </a:p>
          <a:p>
            <a:pPr algn="r"/>
            <a:endParaRPr lang="en-US" altLang="zh-TW" b="1" dirty="0"/>
          </a:p>
          <a:p>
            <a:endParaRPr lang="en-US" altLang="zh-TW" b="1" dirty="0" smtClean="0"/>
          </a:p>
          <a:p>
            <a:endParaRPr lang="en-US" altLang="zh-TW" b="1" dirty="0"/>
          </a:p>
          <a:p>
            <a:endParaRPr lang="en-US" altLang="zh-TW" b="1" dirty="0" smtClean="0"/>
          </a:p>
          <a:p>
            <a:endParaRPr lang="en-US" altLang="zh-TW" b="1" dirty="0"/>
          </a:p>
          <a:p>
            <a:endParaRPr lang="zh-TW" altLang="en-US" dirty="0"/>
          </a:p>
        </p:txBody>
      </p:sp>
    </p:spTree>
    <p:extLst>
      <p:ext uri="{BB962C8B-B14F-4D97-AF65-F5344CB8AC3E}">
        <p14:creationId xmlns:p14="http://schemas.microsoft.com/office/powerpoint/2010/main" val="1447878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65" y="12286"/>
            <a:ext cx="6467873" cy="5131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a:off x="6516216" y="27799"/>
            <a:ext cx="2448272" cy="5047536"/>
          </a:xfrm>
          <a:prstGeom prst="rect">
            <a:avLst/>
          </a:prstGeom>
          <a:noFill/>
        </p:spPr>
        <p:txBody>
          <a:bodyPr wrap="square" rtlCol="0">
            <a:spAutoFit/>
          </a:bodyPr>
          <a:lstStyle/>
          <a:p>
            <a:pPr fontAlgn="base"/>
            <a:r>
              <a:rPr lang="zh-TW" altLang="en-US" sz="1400" dirty="0"/>
              <a:t>聯合國</a:t>
            </a:r>
            <a:r>
              <a:rPr lang="en-US" altLang="zh-TW" sz="1400" dirty="0"/>
              <a:t>17</a:t>
            </a:r>
            <a:r>
              <a:rPr lang="zh-TW" altLang="en-US" sz="1400" dirty="0"/>
              <a:t>項永續發展目標</a:t>
            </a:r>
            <a:r>
              <a:rPr lang="en-US" altLang="zh-TW" sz="1400" dirty="0"/>
              <a:t>(SDGs)</a:t>
            </a:r>
            <a:r>
              <a:rPr lang="zh-TW" altLang="en-US" sz="1400" dirty="0"/>
              <a:t>為：</a:t>
            </a:r>
          </a:p>
          <a:p>
            <a:pPr fontAlgn="base"/>
            <a:r>
              <a:rPr lang="zh-TW" altLang="en-US" sz="1400" dirty="0"/>
              <a:t>目標一：消除貧窮。</a:t>
            </a:r>
          </a:p>
          <a:p>
            <a:pPr fontAlgn="base"/>
            <a:r>
              <a:rPr lang="zh-TW" altLang="en-US" sz="1400" dirty="0"/>
              <a:t>目標二：消除飢餓。</a:t>
            </a:r>
          </a:p>
          <a:p>
            <a:pPr fontAlgn="base"/>
            <a:r>
              <a:rPr lang="zh-TW" altLang="en-US" sz="1400" dirty="0"/>
              <a:t>目標三：健康與福祉。</a:t>
            </a:r>
          </a:p>
          <a:p>
            <a:pPr fontAlgn="base"/>
            <a:r>
              <a:rPr lang="zh-TW" altLang="en-US" sz="1400" dirty="0"/>
              <a:t>目標四：教育品質。</a:t>
            </a:r>
          </a:p>
          <a:p>
            <a:pPr fontAlgn="base"/>
            <a:r>
              <a:rPr lang="zh-TW" altLang="en-US" sz="1400" dirty="0"/>
              <a:t>目標五：性別平等。</a:t>
            </a:r>
          </a:p>
          <a:p>
            <a:pPr fontAlgn="base"/>
            <a:r>
              <a:rPr lang="zh-TW" altLang="en-US" sz="1400" dirty="0"/>
              <a:t>目標六：淨水與衛生。</a:t>
            </a:r>
          </a:p>
          <a:p>
            <a:pPr fontAlgn="base"/>
            <a:r>
              <a:rPr lang="zh-TW" altLang="en-US" sz="1400" dirty="0"/>
              <a:t>目標七：可負擔及清潔能源。</a:t>
            </a:r>
          </a:p>
          <a:p>
            <a:pPr fontAlgn="base"/>
            <a:r>
              <a:rPr lang="zh-TW" altLang="en-US" sz="1400" dirty="0"/>
              <a:t>目標八：就業與經濟成長。</a:t>
            </a:r>
          </a:p>
          <a:p>
            <a:pPr fontAlgn="base"/>
            <a:r>
              <a:rPr lang="zh-TW" altLang="en-US" sz="1400" dirty="0"/>
              <a:t>目標九：工業、創新與基礎建設。</a:t>
            </a:r>
          </a:p>
          <a:p>
            <a:pPr fontAlgn="base"/>
            <a:r>
              <a:rPr lang="zh-TW" altLang="en-US" sz="1400" dirty="0"/>
              <a:t>目標十：減少不平等。</a:t>
            </a:r>
          </a:p>
          <a:p>
            <a:pPr fontAlgn="base"/>
            <a:r>
              <a:rPr lang="zh-TW" altLang="en-US" sz="1400" dirty="0"/>
              <a:t>目標十一：永續城市。</a:t>
            </a:r>
          </a:p>
          <a:p>
            <a:pPr fontAlgn="base"/>
            <a:r>
              <a:rPr lang="zh-TW" altLang="en-US" sz="1400" dirty="0"/>
              <a:t>目標十二：責任消費與生產。</a:t>
            </a:r>
          </a:p>
          <a:p>
            <a:pPr fontAlgn="base"/>
            <a:r>
              <a:rPr lang="zh-TW" altLang="en-US" sz="1400" dirty="0"/>
              <a:t>目標十三：氣候行動。</a:t>
            </a:r>
          </a:p>
          <a:p>
            <a:pPr fontAlgn="base"/>
            <a:r>
              <a:rPr lang="zh-TW" altLang="en-US" sz="1400" dirty="0"/>
              <a:t>目標十四：水中生態。</a:t>
            </a:r>
          </a:p>
          <a:p>
            <a:pPr fontAlgn="base"/>
            <a:r>
              <a:rPr lang="zh-TW" altLang="en-US" sz="1400" dirty="0"/>
              <a:t>目標十五：陸地生態。</a:t>
            </a:r>
          </a:p>
          <a:p>
            <a:pPr fontAlgn="base"/>
            <a:r>
              <a:rPr lang="zh-TW" altLang="en-US" sz="1400" dirty="0"/>
              <a:t>目標十六：和平、正義與強大機構。</a:t>
            </a:r>
          </a:p>
          <a:p>
            <a:pPr fontAlgn="base"/>
            <a:r>
              <a:rPr lang="zh-TW" altLang="en-US" sz="1400" dirty="0"/>
              <a:t>目標十七：致力於永續的夥伴關係</a:t>
            </a:r>
            <a:r>
              <a:rPr lang="zh-TW" altLang="en-US" sz="1400" dirty="0" smtClean="0"/>
              <a:t>。</a:t>
            </a:r>
            <a:endParaRPr lang="en-US" altLang="zh-TW" sz="1400" dirty="0" smtClean="0"/>
          </a:p>
          <a:p>
            <a:r>
              <a:rPr lang="zh-TW" altLang="en-US" sz="1400" dirty="0" smtClean="0"/>
              <a:t> 設計出更好的明日</a:t>
            </a:r>
            <a:endParaRPr lang="zh-TW" altLang="en-US" sz="1400" dirty="0"/>
          </a:p>
        </p:txBody>
      </p:sp>
    </p:spTree>
    <p:extLst>
      <p:ext uri="{BB962C8B-B14F-4D97-AF65-F5344CB8AC3E}">
        <p14:creationId xmlns:p14="http://schemas.microsoft.com/office/powerpoint/2010/main" val="22253727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51520" y="195486"/>
            <a:ext cx="2592288" cy="369332"/>
          </a:xfrm>
          <a:prstGeom prst="rect">
            <a:avLst/>
          </a:prstGeom>
          <a:noFill/>
        </p:spPr>
        <p:txBody>
          <a:bodyPr wrap="square" rtlCol="0">
            <a:spAutoFit/>
          </a:bodyPr>
          <a:lstStyle/>
          <a:p>
            <a:r>
              <a:rPr lang="zh-TW" altLang="en-US" dirty="0" smtClean="0">
                <a:latin typeface="微軟正黑體" panose="020B0604030504040204" pitchFamily="34" charset="-120"/>
                <a:ea typeface="微軟正黑體" panose="020B0604030504040204" pitchFamily="34" charset="-120"/>
              </a:rPr>
              <a:t>如何設計明日？</a:t>
            </a:r>
            <a:endParaRPr lang="zh-TW" altLang="en-US" dirty="0">
              <a:latin typeface="微軟正黑體" panose="020B0604030504040204" pitchFamily="34" charset="-120"/>
              <a:ea typeface="微軟正黑體" panose="020B0604030504040204" pitchFamily="34" charset="-120"/>
            </a:endParaRPr>
          </a:p>
        </p:txBody>
      </p:sp>
      <p:sp>
        <p:nvSpPr>
          <p:cNvPr id="3" name="矩形 2"/>
          <p:cNvSpPr/>
          <p:nvPr/>
        </p:nvSpPr>
        <p:spPr>
          <a:xfrm>
            <a:off x="727946" y="1059582"/>
            <a:ext cx="180020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latin typeface="微軟正黑體" panose="020B0604030504040204" pitchFamily="34" charset="-120"/>
                <a:ea typeface="微軟正黑體" panose="020B0604030504040204" pitchFamily="34" charset="-120"/>
              </a:rPr>
              <a:t>翻轉青年力</a:t>
            </a:r>
            <a:endParaRPr lang="zh-TW" altLang="en-US" dirty="0">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727946" y="1707654"/>
            <a:ext cx="1800200" cy="1477328"/>
          </a:xfrm>
          <a:prstGeom prst="rect">
            <a:avLst/>
          </a:prstGeom>
          <a:noFill/>
        </p:spPr>
        <p:txBody>
          <a:bodyPr wrap="square" rtlCol="0">
            <a:spAutoFit/>
          </a:bodyPr>
          <a:lstStyle/>
          <a:p>
            <a:r>
              <a:rPr lang="zh-TW" altLang="en-US" dirty="0" smtClean="0">
                <a:latin typeface="微軟正黑體" panose="020B0604030504040204" pitchFamily="34" charset="-120"/>
                <a:ea typeface="微軟正黑體" panose="020B0604030504040204" pitchFamily="34" charset="-120"/>
              </a:rPr>
              <a:t>解放傳統資本主義的物質束縛</a:t>
            </a:r>
            <a:endParaRPr lang="en-US" altLang="zh-TW" dirty="0" smtClean="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從擁有</a:t>
            </a:r>
            <a:r>
              <a:rPr lang="zh-TW" altLang="en-US" dirty="0" smtClean="0">
                <a:latin typeface="微軟正黑體" panose="020B0604030504040204" pitchFamily="34" charset="-120"/>
                <a:ea typeface="微軟正黑體" panose="020B0604030504040204" pitchFamily="34" charset="-120"/>
              </a:rPr>
              <a:t>到共享</a:t>
            </a:r>
            <a:endParaRPr lang="en-US" altLang="zh-TW" dirty="0" smtClean="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從自私到共</a:t>
            </a:r>
            <a:r>
              <a:rPr lang="zh-TW" altLang="en-US" dirty="0" smtClean="0">
                <a:latin typeface="微軟正黑體" panose="020B0604030504040204" pitchFamily="34" charset="-120"/>
                <a:ea typeface="微軟正黑體" panose="020B0604030504040204" pitchFamily="34" charset="-120"/>
              </a:rPr>
              <a:t>好</a:t>
            </a:r>
            <a:endParaRPr lang="en-US" altLang="zh-TW" dirty="0" smtClean="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產生行動者</a:t>
            </a:r>
          </a:p>
        </p:txBody>
      </p:sp>
      <p:sp>
        <p:nvSpPr>
          <p:cNvPr id="5" name="矩形 4"/>
          <p:cNvSpPr/>
          <p:nvPr/>
        </p:nvSpPr>
        <p:spPr>
          <a:xfrm>
            <a:off x="2843808" y="1059582"/>
            <a:ext cx="1656184"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latin typeface="微軟正黑體" panose="020B0604030504040204" pitchFamily="34" charset="-120"/>
                <a:ea typeface="微軟正黑體" panose="020B0604030504040204" pitchFamily="34" charset="-120"/>
              </a:rPr>
              <a:t>環境洞察力</a:t>
            </a:r>
            <a:endParaRPr lang="zh-TW" altLang="en-US" dirty="0">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2843808" y="1707654"/>
            <a:ext cx="1656184" cy="2031325"/>
          </a:xfrm>
          <a:prstGeom prst="rect">
            <a:avLst/>
          </a:prstGeom>
          <a:noFill/>
        </p:spPr>
        <p:txBody>
          <a:bodyPr wrap="square" rtlCol="0">
            <a:spAutoFit/>
          </a:bodyPr>
          <a:lstStyle/>
          <a:p>
            <a:r>
              <a:rPr lang="zh-TW" altLang="en-US" dirty="0" smtClean="0">
                <a:latin typeface="微軟正黑體" panose="020B0604030504040204" pitchFamily="34" charset="-120"/>
                <a:ea typeface="微軟正黑體" panose="020B0604030504040204" pitchFamily="34" charset="-120"/>
              </a:rPr>
              <a:t>洞察環境改變下的社會變動</a:t>
            </a:r>
            <a:endParaRPr lang="en-US" altLang="zh-TW" dirty="0" smtClean="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提出解決的</a:t>
            </a:r>
            <a:r>
              <a:rPr lang="zh-TW" altLang="en-US" dirty="0" smtClean="0">
                <a:latin typeface="微軟正黑體" panose="020B0604030504040204" pitchFamily="34" charset="-120"/>
                <a:ea typeface="微軟正黑體" panose="020B0604030504040204" pitchFamily="34" charset="-120"/>
              </a:rPr>
              <a:t>可能性與相關人</a:t>
            </a:r>
            <a:endParaRPr lang="en-US" altLang="zh-TW" dirty="0" smtClean="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商業機制</a:t>
            </a:r>
            <a:r>
              <a:rPr lang="zh-TW" altLang="en-US" dirty="0" smtClean="0">
                <a:latin typeface="微軟正黑體" panose="020B0604030504040204" pitchFamily="34" charset="-120"/>
                <a:ea typeface="微軟正黑體" panose="020B0604030504040204" pitchFamily="34" charset="-120"/>
              </a:rPr>
              <a:t>的啟動</a:t>
            </a:r>
            <a:endParaRPr lang="en-US" altLang="zh-TW" dirty="0" smtClean="0">
              <a:latin typeface="微軟正黑體" panose="020B0604030504040204" pitchFamily="34" charset="-120"/>
              <a:ea typeface="微軟正黑體" panose="020B0604030504040204" pitchFamily="34" charset="-120"/>
            </a:endParaRPr>
          </a:p>
          <a:p>
            <a:r>
              <a:rPr lang="zh-TW" altLang="en-US" b="1" dirty="0" smtClean="0">
                <a:latin typeface="微軟正黑體" panose="020B0604030504040204" pitchFamily="34" charset="-120"/>
                <a:ea typeface="微軟正黑體" panose="020B0604030504040204" pitchFamily="34" charset="-120"/>
              </a:rPr>
              <a:t>產生社會企業</a:t>
            </a:r>
            <a:endParaRPr lang="zh-TW" altLang="en-US" b="1" dirty="0">
              <a:latin typeface="微軟正黑體" panose="020B0604030504040204" pitchFamily="34" charset="-120"/>
              <a:ea typeface="微軟正黑體" panose="020B0604030504040204" pitchFamily="34" charset="-120"/>
            </a:endParaRPr>
          </a:p>
        </p:txBody>
      </p:sp>
      <p:sp>
        <p:nvSpPr>
          <p:cNvPr id="7" name="橢圓 6"/>
          <p:cNvSpPr/>
          <p:nvPr/>
        </p:nvSpPr>
        <p:spPr>
          <a:xfrm>
            <a:off x="1331640" y="3075806"/>
            <a:ext cx="1562472"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t>跨領域新產業的可能性</a:t>
            </a:r>
            <a:endParaRPr lang="zh-TW" altLang="en-US" dirty="0"/>
          </a:p>
        </p:txBody>
      </p:sp>
      <p:sp>
        <p:nvSpPr>
          <p:cNvPr id="8" name="矩形 7"/>
          <p:cNvSpPr/>
          <p:nvPr/>
        </p:nvSpPr>
        <p:spPr>
          <a:xfrm>
            <a:off x="4618362" y="3279991"/>
            <a:ext cx="160588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t>舊空間新功能</a:t>
            </a:r>
            <a:endParaRPr lang="zh-TW" altLang="en-US" dirty="0"/>
          </a:p>
        </p:txBody>
      </p:sp>
      <p:sp>
        <p:nvSpPr>
          <p:cNvPr id="9" name="文字方塊 8"/>
          <p:cNvSpPr txBox="1"/>
          <p:nvPr/>
        </p:nvSpPr>
        <p:spPr>
          <a:xfrm>
            <a:off x="4618362" y="3795886"/>
            <a:ext cx="1605880" cy="1200329"/>
          </a:xfrm>
          <a:prstGeom prst="rect">
            <a:avLst/>
          </a:prstGeom>
          <a:noFill/>
        </p:spPr>
        <p:txBody>
          <a:bodyPr wrap="square" rtlCol="0">
            <a:spAutoFit/>
          </a:bodyPr>
          <a:lstStyle/>
          <a:p>
            <a:r>
              <a:rPr lang="zh-TW" altLang="en-US" dirty="0" smtClean="0"/>
              <a:t>倡議者平台</a:t>
            </a:r>
            <a:endParaRPr lang="en-US" altLang="zh-TW" dirty="0" smtClean="0"/>
          </a:p>
          <a:p>
            <a:r>
              <a:rPr lang="en-US" altLang="zh-TW" dirty="0" err="1" smtClean="0"/>
              <a:t>Impack</a:t>
            </a:r>
            <a:r>
              <a:rPr lang="en-US" altLang="zh-TW" dirty="0" smtClean="0"/>
              <a:t> Hub</a:t>
            </a:r>
          </a:p>
          <a:p>
            <a:r>
              <a:rPr lang="zh-TW" altLang="en-US" dirty="0" smtClean="0"/>
              <a:t>共創平台</a:t>
            </a:r>
            <a:endParaRPr lang="en-US" altLang="zh-TW" dirty="0" smtClean="0"/>
          </a:p>
          <a:p>
            <a:r>
              <a:rPr lang="en-US" altLang="zh-TW" dirty="0" smtClean="0"/>
              <a:t>Sense maker</a:t>
            </a:r>
            <a:endParaRPr lang="zh-TW" altLang="en-US" dirty="0"/>
          </a:p>
        </p:txBody>
      </p:sp>
      <p:sp>
        <p:nvSpPr>
          <p:cNvPr id="10" name="弧形箭號 (下彎) 9"/>
          <p:cNvSpPr/>
          <p:nvPr/>
        </p:nvSpPr>
        <p:spPr>
          <a:xfrm>
            <a:off x="2699792" y="267494"/>
            <a:ext cx="2721510" cy="50405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1" name="弧形箭號 (上彎) 10"/>
          <p:cNvSpPr/>
          <p:nvPr/>
        </p:nvSpPr>
        <p:spPr>
          <a:xfrm>
            <a:off x="2894112" y="3990206"/>
            <a:ext cx="1724250" cy="52576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aphicFrame>
        <p:nvGraphicFramePr>
          <p:cNvPr id="12" name="資料庫圖表 11"/>
          <p:cNvGraphicFramePr/>
          <p:nvPr>
            <p:extLst>
              <p:ext uri="{D42A27DB-BD31-4B8C-83A1-F6EECF244321}">
                <p14:modId xmlns:p14="http://schemas.microsoft.com/office/powerpoint/2010/main" val="1868852361"/>
              </p:ext>
            </p:extLst>
          </p:nvPr>
        </p:nvGraphicFramePr>
        <p:xfrm>
          <a:off x="4618362" y="987574"/>
          <a:ext cx="2977974" cy="20882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文字方塊 12"/>
          <p:cNvSpPr txBox="1"/>
          <p:nvPr/>
        </p:nvSpPr>
        <p:spPr>
          <a:xfrm>
            <a:off x="4618362" y="2571750"/>
            <a:ext cx="1321790" cy="338554"/>
          </a:xfrm>
          <a:prstGeom prst="rect">
            <a:avLst/>
          </a:prstGeom>
          <a:noFill/>
        </p:spPr>
        <p:txBody>
          <a:bodyPr wrap="square" rtlCol="0">
            <a:spAutoFit/>
          </a:bodyPr>
          <a:lstStyle/>
          <a:p>
            <a:r>
              <a:rPr lang="zh-TW" altLang="en-US" sz="1600" dirty="0" smtClean="0"/>
              <a:t>新金融架構</a:t>
            </a:r>
            <a:endParaRPr lang="zh-TW" altLang="en-US" sz="1600" dirty="0"/>
          </a:p>
        </p:txBody>
      </p:sp>
      <p:sp>
        <p:nvSpPr>
          <p:cNvPr id="14" name="矩形 13"/>
          <p:cNvSpPr/>
          <p:nvPr/>
        </p:nvSpPr>
        <p:spPr>
          <a:xfrm>
            <a:off x="1259632" y="4180026"/>
            <a:ext cx="15841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t>青銀合作</a:t>
            </a:r>
            <a:endParaRPr lang="zh-TW" altLang="en-US" dirty="0"/>
          </a:p>
        </p:txBody>
      </p:sp>
      <p:sp>
        <p:nvSpPr>
          <p:cNvPr id="15" name="矩形 14"/>
          <p:cNvSpPr/>
          <p:nvPr/>
        </p:nvSpPr>
        <p:spPr>
          <a:xfrm>
            <a:off x="7092280" y="564818"/>
            <a:ext cx="1728192" cy="494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t>議題對策</a:t>
            </a:r>
            <a:endParaRPr lang="zh-TW" altLang="en-US" dirty="0"/>
          </a:p>
        </p:txBody>
      </p:sp>
      <p:sp>
        <p:nvSpPr>
          <p:cNvPr id="16" name="文字方塊 15"/>
          <p:cNvSpPr txBox="1"/>
          <p:nvPr/>
        </p:nvSpPr>
        <p:spPr>
          <a:xfrm>
            <a:off x="7092280" y="1203598"/>
            <a:ext cx="1728192" cy="1754326"/>
          </a:xfrm>
          <a:prstGeom prst="rect">
            <a:avLst/>
          </a:prstGeom>
          <a:noFill/>
        </p:spPr>
        <p:txBody>
          <a:bodyPr wrap="square" rtlCol="0">
            <a:spAutoFit/>
          </a:bodyPr>
          <a:lstStyle/>
          <a:p>
            <a:r>
              <a:rPr lang="zh-TW" altLang="en-US" dirty="0" smtClean="0"/>
              <a:t>透過跨域合作從議題倡議到行動都可以形成多元的關注與產出更多資源</a:t>
            </a:r>
            <a:endParaRPr lang="zh-TW" altLang="en-US" dirty="0"/>
          </a:p>
        </p:txBody>
      </p:sp>
    </p:spTree>
    <p:extLst>
      <p:ext uri="{BB962C8B-B14F-4D97-AF65-F5344CB8AC3E}">
        <p14:creationId xmlns:p14="http://schemas.microsoft.com/office/powerpoint/2010/main" val="25767273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8016" y1="4488" x2="32666" y2="6186"/>
                        <a14:foregroundMark x1="19199" y1="17101" x2="23658" y2="19163"/>
                        <a14:foregroundMark x1="13285" y1="88053" x2="18562" y2="94300"/>
                        <a14:backgroundMark x1="79982" y1="42268" x2="79982" y2="68163"/>
                      </a14:backgroundRemoval>
                    </a14:imgEffect>
                  </a14:imgLayer>
                </a14:imgProps>
              </a:ext>
              <a:ext uri="{28A0092B-C50C-407E-A947-70E740481C1C}">
                <a14:useLocalDpi xmlns:a14="http://schemas.microsoft.com/office/drawing/2010/main" val="0"/>
              </a:ext>
            </a:extLst>
          </a:blip>
          <a:stretch>
            <a:fillRect/>
          </a:stretch>
        </p:blipFill>
        <p:spPr>
          <a:xfrm>
            <a:off x="10838" y="195486"/>
            <a:ext cx="3428678" cy="5143500"/>
          </a:xfrm>
          <a:prstGeom prst="rect">
            <a:avLst/>
          </a:prstGeom>
        </p:spPr>
      </p:pic>
      <p:sp>
        <p:nvSpPr>
          <p:cNvPr id="2" name="標題 1"/>
          <p:cNvSpPr>
            <a:spLocks noGrp="1"/>
          </p:cNvSpPr>
          <p:nvPr>
            <p:ph type="title"/>
          </p:nvPr>
        </p:nvSpPr>
        <p:spPr/>
        <p:txBody>
          <a:bodyPr>
            <a:normAutofit/>
          </a:bodyPr>
          <a:lstStyle/>
          <a:p>
            <a:r>
              <a:rPr lang="zh-TW" altLang="en-US" sz="4000" dirty="0">
                <a:latin typeface="微軟正黑體" panose="020B0604030504040204" pitchFamily="34" charset="-120"/>
                <a:ea typeface="微軟正黑體" panose="020B0604030504040204" pitchFamily="34" charset="-120"/>
              </a:rPr>
              <a:t>重新設計明日世界</a:t>
            </a:r>
            <a:endParaRPr lang="zh-TW" altLang="en-US" sz="4000" dirty="0"/>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1261495073"/>
              </p:ext>
            </p:extLst>
          </p:nvPr>
        </p:nvGraphicFramePr>
        <p:xfrm>
          <a:off x="100531" y="959771"/>
          <a:ext cx="8579296" cy="39666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圖片 6"/>
          <p:cNvPicPr>
            <a:picLocks noChangeAspect="1"/>
          </p:cNvPicPr>
          <p:nvPr/>
        </p:nvPicPr>
        <p:blipFill>
          <a:blip r:embed="rId9" cstate="print">
            <a:extLst>
              <a:ext uri="{BEBA8EAE-BF5A-486C-A8C5-ECC9F3942E4B}">
                <a14:imgProps xmlns:a14="http://schemas.microsoft.com/office/drawing/2010/main">
                  <a14:imgLayer r:embed="rId3">
                    <a14:imgEffect>
                      <a14:backgroundRemoval t="0" b="100000" l="40582" r="99363"/>
                    </a14:imgEffect>
                  </a14:imgLayer>
                </a14:imgProps>
              </a:ext>
              <a:ext uri="{28A0092B-C50C-407E-A947-70E740481C1C}">
                <a14:useLocalDpi xmlns:a14="http://schemas.microsoft.com/office/drawing/2010/main" val="0"/>
              </a:ext>
            </a:extLst>
          </a:blip>
          <a:stretch>
            <a:fillRect/>
          </a:stretch>
        </p:blipFill>
        <p:spPr>
          <a:xfrm>
            <a:off x="5652120" y="267494"/>
            <a:ext cx="3428678" cy="5143500"/>
          </a:xfrm>
          <a:prstGeom prst="rect">
            <a:avLst/>
          </a:prstGeom>
        </p:spPr>
      </p:pic>
      <p:sp>
        <p:nvSpPr>
          <p:cNvPr id="9" name="矩形 8"/>
          <p:cNvSpPr/>
          <p:nvPr/>
        </p:nvSpPr>
        <p:spPr>
          <a:xfrm>
            <a:off x="396941" y="987574"/>
            <a:ext cx="8207508" cy="3911087"/>
          </a:xfrm>
          <a:prstGeom prst="rect">
            <a:avLst/>
          </a:prstGeom>
          <a:noFill/>
          <a:ln w="76200">
            <a:solidFill>
              <a:srgbClr val="4BC3B5"/>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TW" dirty="0" smtClean="0"/>
              <a:t>+</a:t>
            </a:r>
            <a:endParaRPr lang="zh-TW" altLang="en-US" dirty="0"/>
          </a:p>
        </p:txBody>
      </p:sp>
    </p:spTree>
    <p:extLst>
      <p:ext uri="{BB962C8B-B14F-4D97-AF65-F5344CB8AC3E}">
        <p14:creationId xmlns:p14="http://schemas.microsoft.com/office/powerpoint/2010/main" val="17513448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群組 30"/>
          <p:cNvGrpSpPr/>
          <p:nvPr/>
        </p:nvGrpSpPr>
        <p:grpSpPr>
          <a:xfrm>
            <a:off x="723378" y="958242"/>
            <a:ext cx="7977070" cy="5000434"/>
            <a:chOff x="331119" y="327991"/>
            <a:chExt cx="11860881" cy="6422833"/>
          </a:xfrm>
          <a:scene3d>
            <a:camera prst="isometricOffAxis2Top"/>
            <a:lightRig rig="threePt" dir="t"/>
          </a:scene3d>
        </p:grpSpPr>
        <p:grpSp>
          <p:nvGrpSpPr>
            <p:cNvPr id="32" name="群組 31"/>
            <p:cNvGrpSpPr/>
            <p:nvPr/>
          </p:nvGrpSpPr>
          <p:grpSpPr>
            <a:xfrm>
              <a:off x="1198071" y="931662"/>
              <a:ext cx="9472141" cy="5343941"/>
              <a:chOff x="1997559" y="1458899"/>
              <a:chExt cx="4884170" cy="3891350"/>
            </a:xfrm>
          </p:grpSpPr>
          <p:sp>
            <p:nvSpPr>
              <p:cNvPr id="67" name="矩形 66"/>
              <p:cNvSpPr/>
              <p:nvPr/>
            </p:nvSpPr>
            <p:spPr>
              <a:xfrm>
                <a:off x="1998330" y="1458899"/>
                <a:ext cx="2472041" cy="1898662"/>
              </a:xfrm>
              <a:prstGeom prst="rect">
                <a:avLst/>
              </a:prstGeom>
              <a:solidFill>
                <a:schemeClr val="accent6">
                  <a:lumMod val="50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矩形 67"/>
              <p:cNvSpPr/>
              <p:nvPr/>
            </p:nvSpPr>
            <p:spPr>
              <a:xfrm>
                <a:off x="4483463" y="1473210"/>
                <a:ext cx="2398266" cy="1857388"/>
              </a:xfrm>
              <a:prstGeom prst="rect">
                <a:avLst/>
              </a:prstGeom>
              <a:solidFill>
                <a:schemeClr val="accent3">
                  <a:lumMod val="50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矩形 69"/>
              <p:cNvSpPr/>
              <p:nvPr/>
            </p:nvSpPr>
            <p:spPr>
              <a:xfrm>
                <a:off x="1997559" y="3357562"/>
                <a:ext cx="2485904" cy="1992687"/>
              </a:xfrm>
              <a:prstGeom prst="rect">
                <a:avLst/>
              </a:prstGeom>
              <a:solidFill>
                <a:schemeClr val="tx2">
                  <a:lumMod val="50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矩形 70"/>
              <p:cNvSpPr/>
              <p:nvPr/>
            </p:nvSpPr>
            <p:spPr>
              <a:xfrm>
                <a:off x="4470371" y="3357562"/>
                <a:ext cx="2411358" cy="1992687"/>
              </a:xfrm>
              <a:prstGeom prst="rect">
                <a:avLst/>
              </a:prstGeom>
              <a:solidFill>
                <a:schemeClr val="accent5">
                  <a:lumMod val="50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3" name="群組 32"/>
            <p:cNvGrpSpPr/>
            <p:nvPr/>
          </p:nvGrpSpPr>
          <p:grpSpPr>
            <a:xfrm>
              <a:off x="1279583" y="695091"/>
              <a:ext cx="9390629" cy="5771538"/>
              <a:chOff x="2000232" y="1429530"/>
              <a:chExt cx="4857784" cy="4000528"/>
            </a:xfrm>
          </p:grpSpPr>
          <p:cxnSp>
            <p:nvCxnSpPr>
              <p:cNvPr id="65" name="直線接點 64"/>
              <p:cNvCxnSpPr/>
              <p:nvPr/>
            </p:nvCxnSpPr>
            <p:spPr>
              <a:xfrm>
                <a:off x="2000232" y="3357562"/>
                <a:ext cx="4857784" cy="1588"/>
              </a:xfrm>
              <a:prstGeom prst="line">
                <a:avLst/>
              </a:prstGeom>
              <a:ln>
                <a:prstDash val="lgDash"/>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66" name="直線接點 65"/>
              <p:cNvCxnSpPr/>
              <p:nvPr/>
            </p:nvCxnSpPr>
            <p:spPr>
              <a:xfrm rot="5400000">
                <a:off x="2428860" y="3429000"/>
                <a:ext cx="4000528" cy="1588"/>
              </a:xfrm>
              <a:prstGeom prst="line">
                <a:avLst/>
              </a:prstGeom>
              <a:ln>
                <a:prstDash val="lgDash"/>
                <a:headEnd type="triangle" w="med" len="med"/>
                <a:tailEnd type="triangle" w="med" len="med"/>
              </a:ln>
            </p:spPr>
            <p:style>
              <a:lnRef idx="1">
                <a:schemeClr val="dk1"/>
              </a:lnRef>
              <a:fillRef idx="0">
                <a:schemeClr val="dk1"/>
              </a:fillRef>
              <a:effectRef idx="0">
                <a:schemeClr val="dk1"/>
              </a:effectRef>
              <a:fontRef idx="minor">
                <a:schemeClr val="tx1"/>
              </a:fontRef>
            </p:style>
          </p:cxnSp>
        </p:grpSp>
        <p:grpSp>
          <p:nvGrpSpPr>
            <p:cNvPr id="34" name="群組 33"/>
            <p:cNvGrpSpPr/>
            <p:nvPr/>
          </p:nvGrpSpPr>
          <p:grpSpPr>
            <a:xfrm>
              <a:off x="5524236" y="327991"/>
              <a:ext cx="1384517" cy="6422833"/>
              <a:chOff x="4357558" y="399719"/>
              <a:chExt cx="1384517" cy="6422833"/>
            </a:xfrm>
          </p:grpSpPr>
          <p:sp>
            <p:nvSpPr>
              <p:cNvPr id="63" name="文字方塊 62"/>
              <p:cNvSpPr txBox="1"/>
              <p:nvPr/>
            </p:nvSpPr>
            <p:spPr>
              <a:xfrm>
                <a:off x="4527629" y="6407461"/>
                <a:ext cx="1214446" cy="415091"/>
              </a:xfrm>
              <a:prstGeom prst="rect">
                <a:avLst/>
              </a:prstGeom>
              <a:noFill/>
            </p:spPr>
            <p:txBody>
              <a:bodyPr wrap="square" rtlCol="0">
                <a:spAutoFit/>
              </a:bodyPr>
              <a:lstStyle/>
              <a:p>
                <a:r>
                  <a:rPr lang="zh-TW" altLang="en-US" sz="1500" b="1" dirty="0">
                    <a:latin typeface="華康中特圓體" pitchFamily="49" charset="-120"/>
                    <a:ea typeface="華康中特圓體" pitchFamily="49" charset="-120"/>
                  </a:rPr>
                  <a:t>文化</a:t>
                </a:r>
              </a:p>
            </p:txBody>
          </p:sp>
          <p:sp>
            <p:nvSpPr>
              <p:cNvPr id="64" name="文字方塊 63"/>
              <p:cNvSpPr txBox="1"/>
              <p:nvPr/>
            </p:nvSpPr>
            <p:spPr>
              <a:xfrm>
                <a:off x="4357558" y="399719"/>
                <a:ext cx="1214446" cy="415091"/>
              </a:xfrm>
              <a:prstGeom prst="rect">
                <a:avLst/>
              </a:prstGeom>
              <a:noFill/>
            </p:spPr>
            <p:txBody>
              <a:bodyPr wrap="square" rtlCol="0">
                <a:spAutoFit/>
              </a:bodyPr>
              <a:lstStyle/>
              <a:p>
                <a:r>
                  <a:rPr lang="zh-TW" altLang="en-US" sz="1500" b="1" dirty="0">
                    <a:latin typeface="華康中特圓體" pitchFamily="49" charset="-120"/>
                    <a:ea typeface="華康中特圓體" pitchFamily="49" charset="-120"/>
                  </a:rPr>
                  <a:t>行政</a:t>
                </a:r>
              </a:p>
            </p:txBody>
          </p:sp>
        </p:grpSp>
        <p:grpSp>
          <p:nvGrpSpPr>
            <p:cNvPr id="35" name="群組 34"/>
            <p:cNvGrpSpPr/>
            <p:nvPr/>
          </p:nvGrpSpPr>
          <p:grpSpPr>
            <a:xfrm>
              <a:off x="331119" y="3297496"/>
              <a:ext cx="11860881" cy="428271"/>
              <a:chOff x="-1192881" y="3122274"/>
              <a:chExt cx="11860881" cy="428271"/>
            </a:xfrm>
          </p:grpSpPr>
          <p:sp>
            <p:nvSpPr>
              <p:cNvPr id="61" name="文字方塊 60"/>
              <p:cNvSpPr txBox="1"/>
              <p:nvPr/>
            </p:nvSpPr>
            <p:spPr>
              <a:xfrm>
                <a:off x="9453554" y="3122274"/>
                <a:ext cx="1214446" cy="415091"/>
              </a:xfrm>
              <a:prstGeom prst="rect">
                <a:avLst/>
              </a:prstGeom>
              <a:noFill/>
            </p:spPr>
            <p:txBody>
              <a:bodyPr wrap="square" rtlCol="0">
                <a:spAutoFit/>
              </a:bodyPr>
              <a:lstStyle/>
              <a:p>
                <a:r>
                  <a:rPr lang="zh-TW" altLang="en-US" sz="1500" b="1" dirty="0">
                    <a:latin typeface="華康中特圓體" pitchFamily="49" charset="-120"/>
                    <a:ea typeface="華康中特圓體" pitchFamily="49" charset="-120"/>
                  </a:rPr>
                  <a:t>功能</a:t>
                </a:r>
              </a:p>
            </p:txBody>
          </p:sp>
          <p:sp>
            <p:nvSpPr>
              <p:cNvPr id="62" name="文字方塊 61"/>
              <p:cNvSpPr txBox="1"/>
              <p:nvPr/>
            </p:nvSpPr>
            <p:spPr>
              <a:xfrm>
                <a:off x="-1192881" y="3135454"/>
                <a:ext cx="1214446" cy="415091"/>
              </a:xfrm>
              <a:prstGeom prst="rect">
                <a:avLst/>
              </a:prstGeom>
              <a:noFill/>
            </p:spPr>
            <p:txBody>
              <a:bodyPr wrap="square" rtlCol="0">
                <a:spAutoFit/>
              </a:bodyPr>
              <a:lstStyle/>
              <a:p>
                <a:r>
                  <a:rPr lang="zh-TW" altLang="en-US" sz="1500" b="1" dirty="0">
                    <a:latin typeface="華康中特圓體" pitchFamily="49" charset="-120"/>
                    <a:ea typeface="華康中特圓體" pitchFamily="49" charset="-120"/>
                  </a:rPr>
                  <a:t>結構</a:t>
                </a:r>
              </a:p>
            </p:txBody>
          </p:sp>
        </p:grpSp>
        <p:sp>
          <p:nvSpPr>
            <p:cNvPr id="36" name="橢圓 35"/>
            <p:cNvSpPr/>
            <p:nvPr/>
          </p:nvSpPr>
          <p:spPr>
            <a:xfrm>
              <a:off x="7776887" y="1333338"/>
              <a:ext cx="2893325" cy="1514902"/>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b="1" dirty="0" smtClean="0">
                <a:solidFill>
                  <a:schemeClr val="tx1"/>
                </a:solidFill>
              </a:endParaRPr>
            </a:p>
            <a:p>
              <a:pPr algn="ctr"/>
              <a:r>
                <a:rPr lang="zh-TW" altLang="en-US" b="1" dirty="0" smtClean="0">
                  <a:solidFill>
                    <a:schemeClr val="tx1"/>
                  </a:solidFill>
                </a:rPr>
                <a:t>舊城區活化使用為社企基地</a:t>
              </a:r>
              <a:endParaRPr lang="en-US" altLang="zh-TW" b="1" dirty="0" smtClean="0">
                <a:solidFill>
                  <a:schemeClr val="tx1"/>
                </a:solidFill>
              </a:endParaRPr>
            </a:p>
            <a:p>
              <a:pPr algn="ctr"/>
              <a:endParaRPr lang="zh-TW" altLang="en-US" b="1" dirty="0">
                <a:solidFill>
                  <a:schemeClr val="tx1"/>
                </a:solidFill>
              </a:endParaRPr>
            </a:p>
          </p:txBody>
        </p:sp>
        <p:sp>
          <p:nvSpPr>
            <p:cNvPr id="37" name="橢圓 36"/>
            <p:cNvSpPr/>
            <p:nvPr/>
          </p:nvSpPr>
          <p:spPr>
            <a:xfrm>
              <a:off x="6682058" y="3378858"/>
              <a:ext cx="2893325" cy="1514902"/>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chemeClr val="tx1"/>
                  </a:solidFill>
                </a:rPr>
                <a:t>創建平台引入社會力資</a:t>
              </a:r>
              <a:r>
                <a:rPr lang="zh-TW" altLang="en-US" b="1" dirty="0">
                  <a:solidFill>
                    <a:schemeClr val="tx1"/>
                  </a:solidFill>
                </a:rPr>
                <a:t>源</a:t>
              </a:r>
            </a:p>
          </p:txBody>
        </p:sp>
        <p:sp>
          <p:nvSpPr>
            <p:cNvPr id="39" name="橢圓 38"/>
            <p:cNvSpPr/>
            <p:nvPr/>
          </p:nvSpPr>
          <p:spPr>
            <a:xfrm>
              <a:off x="3527745" y="3125812"/>
              <a:ext cx="2893325" cy="151490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chemeClr val="tx1"/>
                  </a:solidFill>
                </a:rPr>
                <a:t>善用青年力</a:t>
              </a:r>
              <a:endParaRPr lang="en-US" altLang="zh-TW" b="1" dirty="0" smtClean="0">
                <a:solidFill>
                  <a:schemeClr val="tx1"/>
                </a:solidFill>
              </a:endParaRPr>
            </a:p>
            <a:p>
              <a:pPr algn="ctr"/>
              <a:r>
                <a:rPr lang="en-US" altLang="zh-TW" b="1" dirty="0" smtClean="0">
                  <a:solidFill>
                    <a:schemeClr val="tx1"/>
                  </a:solidFill>
                </a:rPr>
                <a:t>Sense maker</a:t>
              </a:r>
              <a:endParaRPr lang="zh-TW" altLang="en-US" b="1" dirty="0">
                <a:solidFill>
                  <a:schemeClr val="tx1"/>
                </a:solidFill>
              </a:endParaRPr>
            </a:p>
          </p:txBody>
        </p:sp>
        <p:sp>
          <p:nvSpPr>
            <p:cNvPr id="40" name="橢圓 39"/>
            <p:cNvSpPr/>
            <p:nvPr/>
          </p:nvSpPr>
          <p:spPr>
            <a:xfrm>
              <a:off x="3127360" y="575887"/>
              <a:ext cx="2893325" cy="151490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chemeClr val="tx1"/>
                  </a:solidFill>
                </a:rPr>
                <a:t>強化行政動能</a:t>
              </a:r>
              <a:endParaRPr lang="en-US" altLang="zh-TW" b="1" dirty="0" smtClean="0">
                <a:solidFill>
                  <a:schemeClr val="tx1"/>
                </a:solidFill>
              </a:endParaRPr>
            </a:p>
            <a:p>
              <a:pPr algn="ctr"/>
              <a:r>
                <a:rPr lang="zh-TW" altLang="en-US" b="1" dirty="0" smtClean="0">
                  <a:solidFill>
                    <a:schemeClr val="tx1"/>
                  </a:solidFill>
                </a:rPr>
                <a:t>擴大培育引動基層</a:t>
              </a:r>
              <a:endParaRPr lang="zh-TW" altLang="en-US" b="1" dirty="0">
                <a:solidFill>
                  <a:schemeClr val="tx1"/>
                </a:solidFill>
              </a:endParaRPr>
            </a:p>
          </p:txBody>
        </p:sp>
        <p:sp>
          <p:nvSpPr>
            <p:cNvPr id="41" name="橢圓 40"/>
            <p:cNvSpPr/>
            <p:nvPr/>
          </p:nvSpPr>
          <p:spPr>
            <a:xfrm>
              <a:off x="1198072" y="2235366"/>
              <a:ext cx="2893325" cy="151490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chemeClr val="tx1"/>
                  </a:solidFill>
                </a:rPr>
                <a:t>公私協力青銀合作扶持互助</a:t>
              </a:r>
              <a:endParaRPr lang="zh-TW" altLang="en-US" b="1" dirty="0">
                <a:solidFill>
                  <a:schemeClr val="tx1"/>
                </a:solidFill>
              </a:endParaRPr>
            </a:p>
          </p:txBody>
        </p:sp>
        <p:sp>
          <p:nvSpPr>
            <p:cNvPr id="42" name="文字方塊 41"/>
            <p:cNvSpPr txBox="1"/>
            <p:nvPr/>
          </p:nvSpPr>
          <p:spPr>
            <a:xfrm>
              <a:off x="6813219" y="2596447"/>
              <a:ext cx="1674317" cy="830183"/>
            </a:xfrm>
            <a:prstGeom prst="rect">
              <a:avLst/>
            </a:prstGeom>
            <a:noFill/>
          </p:spPr>
          <p:txBody>
            <a:bodyPr wrap="square" rtlCol="0">
              <a:spAutoFit/>
            </a:bodyPr>
            <a:lstStyle/>
            <a:p>
              <a:r>
                <a:rPr lang="zh-TW" altLang="en-US" dirty="0" smtClean="0">
                  <a:solidFill>
                    <a:srgbClr val="FF0000"/>
                  </a:solidFill>
                </a:rPr>
                <a:t>空間活化重點</a:t>
              </a:r>
              <a:endParaRPr lang="en-US" altLang="zh-TW" dirty="0" smtClean="0">
                <a:solidFill>
                  <a:srgbClr val="FF0000"/>
                </a:solidFill>
              </a:endParaRPr>
            </a:p>
          </p:txBody>
        </p:sp>
        <p:sp>
          <p:nvSpPr>
            <p:cNvPr id="43" name="文字方塊 42"/>
            <p:cNvSpPr txBox="1"/>
            <p:nvPr/>
          </p:nvSpPr>
          <p:spPr>
            <a:xfrm>
              <a:off x="6738682" y="5857494"/>
              <a:ext cx="1674317" cy="830183"/>
            </a:xfrm>
            <a:prstGeom prst="rect">
              <a:avLst/>
            </a:prstGeom>
            <a:noFill/>
          </p:spPr>
          <p:txBody>
            <a:bodyPr wrap="square" rtlCol="0">
              <a:spAutoFit/>
            </a:bodyPr>
            <a:lstStyle/>
            <a:p>
              <a:r>
                <a:rPr lang="zh-TW" altLang="en-US" dirty="0" smtClean="0">
                  <a:solidFill>
                    <a:srgbClr val="FF0000"/>
                  </a:solidFill>
                </a:rPr>
                <a:t>議題創新連結重點</a:t>
              </a:r>
              <a:endParaRPr lang="en-US" altLang="zh-TW" dirty="0" smtClean="0">
                <a:solidFill>
                  <a:srgbClr val="FF0000"/>
                </a:solidFill>
              </a:endParaRPr>
            </a:p>
          </p:txBody>
        </p:sp>
        <p:sp>
          <p:nvSpPr>
            <p:cNvPr id="44" name="文字方塊 43"/>
            <p:cNvSpPr txBox="1"/>
            <p:nvPr/>
          </p:nvSpPr>
          <p:spPr>
            <a:xfrm>
              <a:off x="6189967" y="4629769"/>
              <a:ext cx="1674317" cy="474390"/>
            </a:xfrm>
            <a:prstGeom prst="rect">
              <a:avLst/>
            </a:prstGeom>
            <a:noFill/>
          </p:spPr>
          <p:txBody>
            <a:bodyPr wrap="square" rtlCol="0">
              <a:spAutoFit/>
            </a:bodyPr>
            <a:lstStyle/>
            <a:p>
              <a:endParaRPr lang="en-US" altLang="zh-TW" dirty="0" smtClean="0">
                <a:solidFill>
                  <a:srgbClr val="FF0000"/>
                </a:solidFill>
              </a:endParaRPr>
            </a:p>
          </p:txBody>
        </p:sp>
        <p:sp>
          <p:nvSpPr>
            <p:cNvPr id="48" name="文字方塊 47"/>
            <p:cNvSpPr txBox="1"/>
            <p:nvPr/>
          </p:nvSpPr>
          <p:spPr>
            <a:xfrm>
              <a:off x="1223572" y="3471606"/>
              <a:ext cx="1674317" cy="474390"/>
            </a:xfrm>
            <a:prstGeom prst="rect">
              <a:avLst/>
            </a:prstGeom>
            <a:noFill/>
          </p:spPr>
          <p:txBody>
            <a:bodyPr wrap="square" rtlCol="0">
              <a:spAutoFit/>
            </a:bodyPr>
            <a:lstStyle/>
            <a:p>
              <a:endParaRPr lang="en-US" altLang="zh-TW" dirty="0" smtClean="0">
                <a:solidFill>
                  <a:srgbClr val="FF0000"/>
                </a:solidFill>
              </a:endParaRPr>
            </a:p>
          </p:txBody>
        </p:sp>
        <p:sp>
          <p:nvSpPr>
            <p:cNvPr id="55" name="文字方塊 54"/>
            <p:cNvSpPr txBox="1"/>
            <p:nvPr/>
          </p:nvSpPr>
          <p:spPr>
            <a:xfrm>
              <a:off x="3059007" y="1659985"/>
              <a:ext cx="1674317" cy="1185976"/>
            </a:xfrm>
            <a:prstGeom prst="rect">
              <a:avLst/>
            </a:prstGeom>
            <a:noFill/>
          </p:spPr>
          <p:txBody>
            <a:bodyPr wrap="square" rtlCol="0">
              <a:spAutoFit/>
            </a:bodyPr>
            <a:lstStyle/>
            <a:p>
              <a:r>
                <a:rPr lang="zh-TW" altLang="en-US" dirty="0" smtClean="0">
                  <a:solidFill>
                    <a:srgbClr val="FF0000"/>
                  </a:solidFill>
                </a:rPr>
                <a:t>高齡者</a:t>
              </a:r>
              <a:r>
                <a:rPr lang="en-US" altLang="zh-TW" dirty="0" smtClean="0">
                  <a:solidFill>
                    <a:srgbClr val="FF0000"/>
                  </a:solidFill>
                </a:rPr>
                <a:t>3</a:t>
              </a:r>
              <a:r>
                <a:rPr lang="zh-TW" altLang="en-US" dirty="0" smtClean="0">
                  <a:solidFill>
                    <a:srgbClr val="FF0000"/>
                  </a:solidFill>
                </a:rPr>
                <a:t>項需求</a:t>
              </a:r>
              <a:endParaRPr lang="en-US" altLang="zh-TW" dirty="0" smtClean="0">
                <a:solidFill>
                  <a:srgbClr val="FF0000"/>
                </a:solidFill>
              </a:endParaRPr>
            </a:p>
            <a:p>
              <a:endParaRPr lang="en-US" altLang="zh-TW" dirty="0" smtClean="0">
                <a:solidFill>
                  <a:srgbClr val="FF0000"/>
                </a:solidFill>
              </a:endParaRPr>
            </a:p>
          </p:txBody>
        </p:sp>
        <p:sp>
          <p:nvSpPr>
            <p:cNvPr id="60" name="文字方塊 59"/>
            <p:cNvSpPr txBox="1"/>
            <p:nvPr/>
          </p:nvSpPr>
          <p:spPr>
            <a:xfrm>
              <a:off x="2899704" y="4342593"/>
              <a:ext cx="1674317" cy="830183"/>
            </a:xfrm>
            <a:prstGeom prst="rect">
              <a:avLst/>
            </a:prstGeom>
            <a:noFill/>
          </p:spPr>
          <p:txBody>
            <a:bodyPr wrap="square" rtlCol="0">
              <a:spAutoFit/>
            </a:bodyPr>
            <a:lstStyle/>
            <a:p>
              <a:r>
                <a:rPr lang="zh-TW" altLang="en-US" dirty="0" smtClean="0">
                  <a:solidFill>
                    <a:srgbClr val="FF0000"/>
                  </a:solidFill>
                </a:rPr>
                <a:t>青年未來跨域需求</a:t>
              </a:r>
              <a:endParaRPr lang="en-US" altLang="zh-TW" dirty="0" smtClean="0">
                <a:solidFill>
                  <a:srgbClr val="FF0000"/>
                </a:solidFill>
              </a:endParaRPr>
            </a:p>
          </p:txBody>
        </p:sp>
      </p:grpSp>
      <p:sp>
        <p:nvSpPr>
          <p:cNvPr id="45" name="向左箭號 44"/>
          <p:cNvSpPr/>
          <p:nvPr/>
        </p:nvSpPr>
        <p:spPr>
          <a:xfrm rot="5400000">
            <a:off x="4080990" y="2738444"/>
            <a:ext cx="1309421" cy="273527"/>
          </a:xfrm>
          <a:prstGeom prst="leftArrow">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46" name="文字方塊 45"/>
          <p:cNvSpPr txBox="1"/>
          <p:nvPr/>
        </p:nvSpPr>
        <p:spPr>
          <a:xfrm>
            <a:off x="3013920" y="470618"/>
            <a:ext cx="3504097" cy="1577355"/>
          </a:xfrm>
          <a:prstGeom prst="rect">
            <a:avLst/>
          </a:prstGeom>
          <a:solidFill>
            <a:schemeClr val="bg1"/>
          </a:solidFill>
        </p:spPr>
        <p:txBody>
          <a:bodyPr wrap="square" lIns="68580" tIns="34290" rIns="68580" bIns="34290"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TW" altLang="en-US" sz="2000" dirty="0" smtClean="0">
                <a:ln w="11430"/>
                <a:solidFill>
                  <a:schemeClr val="tx2"/>
                </a:solidFill>
                <a:effectLst>
                  <a:outerShdw blurRad="50800" dist="39000" dir="5460000" algn="tl">
                    <a:srgbClr val="000000">
                      <a:alpha val="38000"/>
                    </a:srgbClr>
                  </a:outerShdw>
                </a:effectLst>
                <a:latin typeface="微軟正黑體" panose="020B0604030504040204" pitchFamily="34" charset="-120"/>
                <a:ea typeface="微軟正黑體" panose="020B0604030504040204" pitchFamily="34" charset="-120"/>
              </a:rPr>
              <a:t>重新設計明日世界</a:t>
            </a:r>
            <a:endParaRPr lang="en-US" altLang="zh-TW" sz="2000" dirty="0" smtClean="0">
              <a:ln w="11430"/>
              <a:solidFill>
                <a:schemeClr val="tx2"/>
              </a:solidFill>
              <a:effectLst>
                <a:outerShdw blurRad="50800" dist="39000" dir="5460000" algn="tl">
                  <a:srgbClr val="000000">
                    <a:alpha val="38000"/>
                  </a:srgbClr>
                </a:outerShdw>
              </a:effectLst>
              <a:latin typeface="微軟正黑體" panose="020B0604030504040204" pitchFamily="34" charset="-120"/>
              <a:ea typeface="微軟正黑體" panose="020B0604030504040204" pitchFamily="34" charset="-120"/>
            </a:endParaRPr>
          </a:p>
          <a:p>
            <a:pPr algn="ctr"/>
            <a:r>
              <a:rPr lang="zh-TW" altLang="en-US" sz="2000" dirty="0" smtClean="0">
                <a:ln w="11430"/>
                <a:solidFill>
                  <a:schemeClr val="tx2"/>
                </a:solidFill>
                <a:effectLst>
                  <a:outerShdw blurRad="50800" dist="39000" dir="5460000" algn="tl">
                    <a:srgbClr val="000000">
                      <a:alpha val="38000"/>
                    </a:srgbClr>
                  </a:outerShdw>
                </a:effectLst>
                <a:latin typeface="微軟正黑體" panose="020B0604030504040204" pitchFamily="34" charset="-120"/>
                <a:ea typeface="微軟正黑體" panose="020B0604030504040204" pitchFamily="34" charset="-120"/>
              </a:rPr>
              <a:t>從翻轉價值觀、創新協作平台到空間功能活化，串接都會四大問題轉換為永續資源</a:t>
            </a:r>
            <a:endParaRPr lang="en-US" altLang="zh-TW" sz="2000" dirty="0" smtClean="0">
              <a:ln w="11430"/>
              <a:solidFill>
                <a:schemeClr val="tx2"/>
              </a:solidFill>
              <a:effectLst>
                <a:outerShdw blurRad="50800" dist="39000" dir="5460000" algn="tl">
                  <a:srgbClr val="000000">
                    <a:alpha val="38000"/>
                  </a:srgbClr>
                </a:outerShdw>
              </a:effectLst>
              <a:latin typeface="微軟正黑體" panose="020B0604030504040204" pitchFamily="34" charset="-120"/>
              <a:ea typeface="微軟正黑體" panose="020B0604030504040204" pitchFamily="34" charset="-120"/>
            </a:endParaRPr>
          </a:p>
          <a:p>
            <a:pPr algn="ctr"/>
            <a:endParaRPr lang="en-US" altLang="zh-TW"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8198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1750"/>
                                        <p:tgtEl>
                                          <p:spTgt spid="31"/>
                                        </p:tgtEl>
                                      </p:cBhvr>
                                    </p:animEffect>
                                  </p:childTnLst>
                                </p:cTn>
                              </p:par>
                            </p:childTnLst>
                          </p:cTn>
                        </p:par>
                        <p:par>
                          <p:cTn id="8" fill="hold">
                            <p:stCondLst>
                              <p:cond delay="1750"/>
                            </p:stCondLst>
                            <p:childTnLst>
                              <p:par>
                                <p:cTn id="9" presetID="42" presetClass="entr" presetSubtype="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1000"/>
                                        <p:tgtEl>
                                          <p:spTgt spid="45"/>
                                        </p:tgtEl>
                                      </p:cBhvr>
                                    </p:animEffect>
                                    <p:anim calcmode="lin" valueType="num">
                                      <p:cBhvr>
                                        <p:cTn id="12" dur="1000" fill="hold"/>
                                        <p:tgtEl>
                                          <p:spTgt spid="45"/>
                                        </p:tgtEl>
                                        <p:attrNameLst>
                                          <p:attrName>ppt_x</p:attrName>
                                        </p:attrNameLst>
                                      </p:cBhvr>
                                      <p:tavLst>
                                        <p:tav tm="0">
                                          <p:val>
                                            <p:strVal val="#ppt_x"/>
                                          </p:val>
                                        </p:tav>
                                        <p:tav tm="100000">
                                          <p:val>
                                            <p:strVal val="#ppt_x"/>
                                          </p:val>
                                        </p:tav>
                                      </p:tavLst>
                                    </p:anim>
                                    <p:anim calcmode="lin" valueType="num">
                                      <p:cBhvr>
                                        <p:cTn id="13" dur="1000" fill="hold"/>
                                        <p:tgtEl>
                                          <p:spTgt spid="45"/>
                                        </p:tgtEl>
                                        <p:attrNameLst>
                                          <p:attrName>ppt_y</p:attrName>
                                        </p:attrNameLst>
                                      </p:cBhvr>
                                      <p:tavLst>
                                        <p:tav tm="0">
                                          <p:val>
                                            <p:strVal val="#ppt_y+.1"/>
                                          </p:val>
                                        </p:tav>
                                        <p:tav tm="100000">
                                          <p:val>
                                            <p:strVal val="#ppt_y"/>
                                          </p:val>
                                        </p:tav>
                                      </p:tavLst>
                                    </p:anim>
                                  </p:childTnLst>
                                </p:cTn>
                              </p:par>
                            </p:childTnLst>
                          </p:cTn>
                        </p:par>
                        <p:par>
                          <p:cTn id="14" fill="hold">
                            <p:stCondLst>
                              <p:cond delay="2750"/>
                            </p:stCondLst>
                            <p:childTnLst>
                              <p:par>
                                <p:cTn id="15" presetID="37" presetClass="entr" presetSubtype="0" fill="hold" grpId="0"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anim calcmode="lin" valueType="num">
                                      <p:cBhvr>
                                        <p:cTn id="18" dur="1000" fill="hold"/>
                                        <p:tgtEl>
                                          <p:spTgt spid="46"/>
                                        </p:tgtEl>
                                        <p:attrNameLst>
                                          <p:attrName>ppt_x</p:attrName>
                                        </p:attrNameLst>
                                      </p:cBhvr>
                                      <p:tavLst>
                                        <p:tav tm="0">
                                          <p:val>
                                            <p:strVal val="#ppt_x"/>
                                          </p:val>
                                        </p:tav>
                                        <p:tav tm="100000">
                                          <p:val>
                                            <p:strVal val="#ppt_x"/>
                                          </p:val>
                                        </p:tav>
                                      </p:tavLst>
                                    </p:anim>
                                    <p:anim calcmode="lin" valueType="num">
                                      <p:cBhvr>
                                        <p:cTn id="19" dur="900" decel="100000" fill="hold"/>
                                        <p:tgtEl>
                                          <p:spTgt spid="46"/>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4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457200" y="61962"/>
            <a:ext cx="8229600" cy="709588"/>
          </a:xfrm>
        </p:spPr>
        <p:txBody>
          <a:bodyPr>
            <a:normAutofit/>
          </a:bodyPr>
          <a:lstStyle/>
          <a:p>
            <a:r>
              <a:rPr lang="zh-TW" altLang="en-US" sz="3600" dirty="0" smtClean="0">
                <a:latin typeface="微軟正黑體 Light" pitchFamily="34" charset="-120"/>
                <a:ea typeface="微軟正黑體 Light" pitchFamily="34" charset="-120"/>
                <a:cs typeface="微軟正黑體 Light" pitchFamily="34" charset="-120"/>
              </a:rPr>
              <a:t>六都所佔人口比例</a:t>
            </a:r>
            <a:endParaRPr lang="zh-TW" altLang="en-US" sz="3600" dirty="0">
              <a:latin typeface="微軟正黑體 Light" pitchFamily="34" charset="-120"/>
              <a:ea typeface="微軟正黑體 Light" pitchFamily="34" charset="-120"/>
              <a:cs typeface="微軟正黑體 Light" pitchFamily="34" charset="-120"/>
            </a:endParaRPr>
          </a:p>
        </p:txBody>
      </p:sp>
      <p:graphicFrame>
        <p:nvGraphicFramePr>
          <p:cNvPr id="5" name="內容版面配置區 5"/>
          <p:cNvGraphicFramePr>
            <a:graphicFrameLocks noGrp="1"/>
          </p:cNvGraphicFramePr>
          <p:nvPr>
            <p:ph idx="1"/>
          </p:nvPr>
        </p:nvGraphicFramePr>
        <p:xfrm>
          <a:off x="467544" y="1203600"/>
          <a:ext cx="8229600" cy="36786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30072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1"/>
          </p:nvPr>
        </p:nvGraphicFramePr>
        <p:xfrm>
          <a:off x="457200" y="915570"/>
          <a:ext cx="8229600" cy="3678659"/>
        </p:xfrm>
        <a:graphic>
          <a:graphicData uri="http://schemas.openxmlformats.org/drawingml/2006/chart">
            <c:chart xmlns:c="http://schemas.openxmlformats.org/drawingml/2006/chart" xmlns:r="http://schemas.openxmlformats.org/officeDocument/2006/relationships" r:id="rId2"/>
          </a:graphicData>
        </a:graphic>
      </p:graphicFrame>
      <p:sp>
        <p:nvSpPr>
          <p:cNvPr id="4" name="標題 1"/>
          <p:cNvSpPr>
            <a:spLocks noGrp="1"/>
          </p:cNvSpPr>
          <p:nvPr>
            <p:ph type="title"/>
          </p:nvPr>
        </p:nvSpPr>
        <p:spPr>
          <a:xfrm>
            <a:off x="457200" y="61962"/>
            <a:ext cx="8229600" cy="709588"/>
          </a:xfrm>
        </p:spPr>
        <p:txBody>
          <a:bodyPr>
            <a:normAutofit/>
          </a:bodyPr>
          <a:lstStyle/>
          <a:p>
            <a:r>
              <a:rPr lang="zh-TW" altLang="en-US" sz="3600" dirty="0" smtClean="0">
                <a:latin typeface="微軟正黑體 Light" pitchFamily="34" charset="-120"/>
                <a:ea typeface="微軟正黑體 Light" pitchFamily="34" charset="-120"/>
                <a:cs typeface="微軟正黑體 Light" pitchFamily="34" charset="-120"/>
              </a:rPr>
              <a:t>臺灣地區人口分布</a:t>
            </a:r>
            <a:endParaRPr lang="zh-TW" altLang="en-US" sz="3600" dirty="0">
              <a:latin typeface="微軟正黑體 Light" pitchFamily="34" charset="-120"/>
              <a:ea typeface="微軟正黑體 Light" pitchFamily="34" charset="-120"/>
              <a:cs typeface="微軟正黑體 Light" pitchFamily="34" charset="-120"/>
            </a:endParaRPr>
          </a:p>
        </p:txBody>
      </p:sp>
    </p:spTree>
    <p:extLst>
      <p:ext uri="{BB962C8B-B14F-4D97-AF65-F5344CB8AC3E}">
        <p14:creationId xmlns:p14="http://schemas.microsoft.com/office/powerpoint/2010/main" val="3592220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457200" y="61962"/>
            <a:ext cx="8229600" cy="709588"/>
          </a:xfrm>
        </p:spPr>
        <p:txBody>
          <a:bodyPr>
            <a:normAutofit/>
          </a:bodyPr>
          <a:lstStyle/>
          <a:p>
            <a:r>
              <a:rPr lang="zh-TW" altLang="en-US" sz="3600" dirty="0" smtClean="0">
                <a:latin typeface="微軟正黑體 Light" pitchFamily="34" charset="-120"/>
                <a:ea typeface="微軟正黑體 Light" pitchFamily="34" charset="-120"/>
                <a:cs typeface="微軟正黑體 Light" pitchFamily="34" charset="-120"/>
              </a:rPr>
              <a:t> 縣市人口成長趨勢（北區）</a:t>
            </a:r>
            <a:endParaRPr lang="zh-TW" altLang="en-US" sz="3600" dirty="0">
              <a:latin typeface="微軟正黑體 Light" pitchFamily="34" charset="-120"/>
              <a:ea typeface="微軟正黑體 Light" pitchFamily="34" charset="-120"/>
              <a:cs typeface="微軟正黑體 Light" pitchFamily="34" charset="-120"/>
            </a:endParaRPr>
          </a:p>
        </p:txBody>
      </p:sp>
      <p:graphicFrame>
        <p:nvGraphicFramePr>
          <p:cNvPr id="6" name="圖表 5"/>
          <p:cNvGraphicFramePr/>
          <p:nvPr/>
        </p:nvGraphicFramePr>
        <p:xfrm>
          <a:off x="0" y="771550"/>
          <a:ext cx="9144000" cy="43719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51257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a:spLocks noGrp="1"/>
          </p:cNvSpPr>
          <p:nvPr>
            <p:ph type="title"/>
          </p:nvPr>
        </p:nvSpPr>
        <p:spPr>
          <a:xfrm>
            <a:off x="457200" y="61962"/>
            <a:ext cx="8229600" cy="709588"/>
          </a:xfrm>
        </p:spPr>
        <p:txBody>
          <a:bodyPr>
            <a:normAutofit/>
          </a:bodyPr>
          <a:lstStyle/>
          <a:p>
            <a:r>
              <a:rPr lang="zh-TW" altLang="en-US" sz="3600" dirty="0" smtClean="0">
                <a:latin typeface="微軟正黑體 Light" pitchFamily="34" charset="-120"/>
                <a:ea typeface="微軟正黑體 Light" pitchFamily="34" charset="-120"/>
                <a:cs typeface="微軟正黑體 Light" pitchFamily="34" charset="-120"/>
              </a:rPr>
              <a:t> 縣市人口成長趨勢（中區）</a:t>
            </a:r>
            <a:endParaRPr lang="zh-TW" altLang="en-US" sz="3600" dirty="0">
              <a:latin typeface="微軟正黑體 Light" pitchFamily="34" charset="-120"/>
              <a:ea typeface="微軟正黑體 Light" pitchFamily="34" charset="-120"/>
              <a:cs typeface="微軟正黑體 Light" pitchFamily="34" charset="-120"/>
            </a:endParaRPr>
          </a:p>
        </p:txBody>
      </p:sp>
      <p:graphicFrame>
        <p:nvGraphicFramePr>
          <p:cNvPr id="7" name="圖表 6"/>
          <p:cNvGraphicFramePr/>
          <p:nvPr/>
        </p:nvGraphicFramePr>
        <p:xfrm>
          <a:off x="0" y="771550"/>
          <a:ext cx="9144000" cy="43719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73988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a:spLocks noGrp="1"/>
          </p:cNvSpPr>
          <p:nvPr>
            <p:ph type="title"/>
          </p:nvPr>
        </p:nvSpPr>
        <p:spPr>
          <a:xfrm>
            <a:off x="457200" y="61962"/>
            <a:ext cx="8229600" cy="709588"/>
          </a:xfrm>
        </p:spPr>
        <p:txBody>
          <a:bodyPr>
            <a:normAutofit/>
          </a:bodyPr>
          <a:lstStyle/>
          <a:p>
            <a:r>
              <a:rPr lang="zh-TW" altLang="en-US" sz="3600" dirty="0" smtClean="0">
                <a:latin typeface="微軟正黑體 Light" pitchFamily="34" charset="-120"/>
                <a:ea typeface="微軟正黑體 Light" pitchFamily="34" charset="-120"/>
                <a:cs typeface="微軟正黑體 Light" pitchFamily="34" charset="-120"/>
              </a:rPr>
              <a:t> 縣市人口成長趨勢（南區）</a:t>
            </a:r>
            <a:endParaRPr lang="zh-TW" altLang="en-US" sz="3600" dirty="0">
              <a:latin typeface="微軟正黑體 Light" pitchFamily="34" charset="-120"/>
              <a:ea typeface="微軟正黑體 Light" pitchFamily="34" charset="-120"/>
              <a:cs typeface="微軟正黑體 Light" pitchFamily="34" charset="-120"/>
            </a:endParaRPr>
          </a:p>
        </p:txBody>
      </p:sp>
      <p:graphicFrame>
        <p:nvGraphicFramePr>
          <p:cNvPr id="7" name="圖表 6"/>
          <p:cNvGraphicFramePr/>
          <p:nvPr/>
        </p:nvGraphicFramePr>
        <p:xfrm>
          <a:off x="0" y="771550"/>
          <a:ext cx="9144000" cy="43719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88977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1761</Words>
  <Application>Microsoft Office PowerPoint</Application>
  <PresentationFormat>如螢幕大小 (16:9)</PresentationFormat>
  <Paragraphs>377</Paragraphs>
  <Slides>46</Slides>
  <Notes>1</Notes>
  <HiddenSlides>0</HiddenSlides>
  <MMClips>0</MMClips>
  <ScaleCrop>false</ScaleCrop>
  <HeadingPairs>
    <vt:vector size="4" baseType="variant">
      <vt:variant>
        <vt:lpstr>佈景主題</vt:lpstr>
      </vt:variant>
      <vt:variant>
        <vt:i4>1</vt:i4>
      </vt:variant>
      <vt:variant>
        <vt:lpstr>投影片標題</vt:lpstr>
      </vt:variant>
      <vt:variant>
        <vt:i4>46</vt:i4>
      </vt:variant>
    </vt:vector>
  </HeadingPairs>
  <TitlesOfParts>
    <vt:vector size="47" baseType="lpstr">
      <vt:lpstr>Office 佈景主題</vt:lpstr>
      <vt:lpstr>都會型社區營造 導言</vt:lpstr>
      <vt:lpstr>全球人口正以極快速度往都會聚集</vt:lpstr>
      <vt:lpstr>PowerPoint 簡報</vt:lpstr>
      <vt:lpstr>都市化發展</vt:lpstr>
      <vt:lpstr>六都所佔人口比例</vt:lpstr>
      <vt:lpstr>臺灣地區人口分布</vt:lpstr>
      <vt:lpstr> 縣市人口成長趨勢（北區）</vt:lpstr>
      <vt:lpstr> 縣市人口成長趨勢（中區）</vt:lpstr>
      <vt:lpstr> 縣市人口成長趨勢（南區）</vt:lpstr>
      <vt:lpstr> 縣市人口成長趨勢（東區與外島）</vt:lpstr>
      <vt:lpstr>當代都會生活課題</vt:lpstr>
      <vt:lpstr>PowerPoint 簡報</vt:lpstr>
      <vt:lpstr>少子女化加速社會結構的改變</vt:lpstr>
      <vt:lpstr>新的時代挑戰-- 我們進入人口快速老化的時代</vt:lpstr>
      <vt:lpstr>城市更新－住宅結構屋齡統計</vt:lpstr>
      <vt:lpstr>生活空間與防災－住宅空間尺度、材料</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青年行動 在地創生的意義</vt:lpstr>
      <vt:lpstr>PowerPoint 簡報</vt:lpstr>
      <vt:lpstr>世代對話</vt:lpstr>
      <vt:lpstr>策展能力</vt:lpstr>
      <vt:lpstr>自我品牌力</vt:lpstr>
      <vt:lpstr>PowerPoint 簡報</vt:lpstr>
      <vt:lpstr>PowerPoint 簡報</vt:lpstr>
      <vt:lpstr>PowerPoint 簡報</vt:lpstr>
      <vt:lpstr>在台灣現有社會條件下的策略思考</vt:lpstr>
      <vt:lpstr>PowerPoint 簡報</vt:lpstr>
      <vt:lpstr>PowerPoint 簡報</vt:lpstr>
      <vt:lpstr>重新設計明日世界</vt:lpstr>
      <vt:lpstr>PowerPoint 簡報</vt:lpstr>
      <vt:lpstr>PowerPoint 簡報</vt:lpstr>
      <vt:lpstr>PowerPoint 簡報</vt:lpstr>
      <vt:lpstr>重新設計明日世界</vt:lpstr>
      <vt:lpstr>PowerPoint 簡報</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都會型社區營造 導言</dc:title>
  <dc:creator>jonathan0814</dc:creator>
  <cp:lastModifiedBy>jonathan0814</cp:lastModifiedBy>
  <cp:revision>3</cp:revision>
  <dcterms:created xsi:type="dcterms:W3CDTF">2018-05-20T09:05:52Z</dcterms:created>
  <dcterms:modified xsi:type="dcterms:W3CDTF">2018-05-20T09:10:21Z</dcterms:modified>
</cp:coreProperties>
</file>